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419" r:id="rId6"/>
    <p:sldId id="420"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7" r:id="rId22"/>
    <p:sldId id="274" r:id="rId23"/>
    <p:sldId id="275" r:id="rId24"/>
    <p:sldId id="276" r:id="rId25"/>
    <p:sldId id="278" r:id="rId26"/>
    <p:sldId id="279" r:id="rId27"/>
    <p:sldId id="280" r:id="rId28"/>
    <p:sldId id="281" r:id="rId29"/>
    <p:sldId id="282" r:id="rId30"/>
    <p:sldId id="283" r:id="rId31"/>
    <p:sldId id="284" r:id="rId32"/>
    <p:sldId id="285" r:id="rId33"/>
    <p:sldId id="288" r:id="rId34"/>
    <p:sldId id="286" r:id="rId35"/>
    <p:sldId id="287"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4" r:id="rId58"/>
    <p:sldId id="316" r:id="rId59"/>
    <p:sldId id="315" r:id="rId60"/>
    <p:sldId id="317" r:id="rId61"/>
    <p:sldId id="310" r:id="rId62"/>
    <p:sldId id="311" r:id="rId63"/>
    <p:sldId id="312" r:id="rId64"/>
    <p:sldId id="313"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7" r:id="rId104"/>
    <p:sldId id="356" r:id="rId105"/>
    <p:sldId id="358" r:id="rId106"/>
    <p:sldId id="359" r:id="rId107"/>
    <p:sldId id="360" r:id="rId108"/>
    <p:sldId id="361" r:id="rId109"/>
    <p:sldId id="362" r:id="rId110"/>
    <p:sldId id="363" r:id="rId111"/>
    <p:sldId id="365" r:id="rId112"/>
    <p:sldId id="364"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5" d="100"/>
          <a:sy n="85" d="100"/>
        </p:scale>
        <p:origin x="58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D5F84C00-CCB2-44C1-9BAA-48F04B4C9004}" type="datetimeFigureOut">
              <a:rPr lang="en-US" smtClean="0"/>
              <a:t>7/3/2023</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80F0F16-99C9-4C43-89B6-E109B1008069}"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692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84C00-CCB2-44C1-9BAA-48F04B4C9004}"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0F0F16-99C9-4C43-89B6-E109B1008069}" type="slidenum">
              <a:rPr lang="en-US" smtClean="0"/>
              <a:t>‹#›</a:t>
            </a:fld>
            <a:endParaRPr lang="en-US"/>
          </a:p>
        </p:txBody>
      </p:sp>
    </p:spTree>
    <p:extLst>
      <p:ext uri="{BB962C8B-B14F-4D97-AF65-F5344CB8AC3E}">
        <p14:creationId xmlns:p14="http://schemas.microsoft.com/office/powerpoint/2010/main" val="875924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84C00-CCB2-44C1-9BAA-48F04B4C9004}"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0F0F16-99C9-4C43-89B6-E109B1008069}" type="slidenum">
              <a:rPr lang="en-US" smtClean="0"/>
              <a:t>‹#›</a:t>
            </a:fld>
            <a:endParaRPr lang="en-US"/>
          </a:p>
        </p:txBody>
      </p:sp>
    </p:spTree>
    <p:extLst>
      <p:ext uri="{BB962C8B-B14F-4D97-AF65-F5344CB8AC3E}">
        <p14:creationId xmlns:p14="http://schemas.microsoft.com/office/powerpoint/2010/main" val="119295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F84C00-CCB2-44C1-9BAA-48F04B4C9004}"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0F0F16-99C9-4C43-89B6-E109B1008069}" type="slidenum">
              <a:rPr lang="en-US" smtClean="0"/>
              <a:t>‹#›</a:t>
            </a:fld>
            <a:endParaRPr lang="en-US"/>
          </a:p>
        </p:txBody>
      </p:sp>
    </p:spTree>
    <p:extLst>
      <p:ext uri="{BB962C8B-B14F-4D97-AF65-F5344CB8AC3E}">
        <p14:creationId xmlns:p14="http://schemas.microsoft.com/office/powerpoint/2010/main" val="408164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F84C00-CCB2-44C1-9BAA-48F04B4C9004}"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0F0F16-99C9-4C43-89B6-E109B1008069}"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21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F84C00-CCB2-44C1-9BAA-48F04B4C9004}"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0F0F16-99C9-4C43-89B6-E109B1008069}" type="slidenum">
              <a:rPr lang="en-US" smtClean="0"/>
              <a:t>‹#›</a:t>
            </a:fld>
            <a:endParaRPr lang="en-US"/>
          </a:p>
        </p:txBody>
      </p:sp>
    </p:spTree>
    <p:extLst>
      <p:ext uri="{BB962C8B-B14F-4D97-AF65-F5344CB8AC3E}">
        <p14:creationId xmlns:p14="http://schemas.microsoft.com/office/powerpoint/2010/main" val="1023363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F84C00-CCB2-44C1-9BAA-48F04B4C9004}" type="datetimeFigureOut">
              <a:rPr lang="en-US" smtClean="0"/>
              <a:t>7/3/2023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0F0F16-99C9-4C43-89B6-E109B1008069}" type="slidenum">
              <a:rPr lang="en-US" smtClean="0"/>
              <a:t>‹#›</a:t>
            </a:fld>
            <a:endParaRPr lang="en-US"/>
          </a:p>
        </p:txBody>
      </p:sp>
    </p:spTree>
    <p:extLst>
      <p:ext uri="{BB962C8B-B14F-4D97-AF65-F5344CB8AC3E}">
        <p14:creationId xmlns:p14="http://schemas.microsoft.com/office/powerpoint/2010/main" val="272232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F84C00-CCB2-44C1-9BAA-48F04B4C9004}" type="datetimeFigureOut">
              <a:rPr lang="en-US" smtClean="0"/>
              <a:t>7/3/2023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0F0F16-99C9-4C43-89B6-E109B1008069}" type="slidenum">
              <a:rPr lang="en-US" smtClean="0"/>
              <a:t>‹#›</a:t>
            </a:fld>
            <a:endParaRPr lang="en-US"/>
          </a:p>
        </p:txBody>
      </p:sp>
    </p:spTree>
    <p:extLst>
      <p:ext uri="{BB962C8B-B14F-4D97-AF65-F5344CB8AC3E}">
        <p14:creationId xmlns:p14="http://schemas.microsoft.com/office/powerpoint/2010/main" val="3124396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F84C00-CCB2-44C1-9BAA-48F04B4C9004}" type="datetimeFigureOut">
              <a:rPr lang="en-US" smtClean="0"/>
              <a:t>7/3/2023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0F0F16-99C9-4C43-89B6-E109B1008069}" type="slidenum">
              <a:rPr lang="en-US" smtClean="0"/>
              <a:t>‹#›</a:t>
            </a:fld>
            <a:endParaRPr lang="en-US"/>
          </a:p>
        </p:txBody>
      </p:sp>
    </p:spTree>
    <p:extLst>
      <p:ext uri="{BB962C8B-B14F-4D97-AF65-F5344CB8AC3E}">
        <p14:creationId xmlns:p14="http://schemas.microsoft.com/office/powerpoint/2010/main" val="27773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F84C00-CCB2-44C1-9BAA-48F04B4C9004}"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0F0F16-99C9-4C43-89B6-E109B1008069}" type="slidenum">
              <a:rPr lang="en-US" smtClean="0"/>
              <a:t>‹#›</a:t>
            </a:fld>
            <a:endParaRPr lang="en-US"/>
          </a:p>
        </p:txBody>
      </p:sp>
    </p:spTree>
    <p:extLst>
      <p:ext uri="{BB962C8B-B14F-4D97-AF65-F5344CB8AC3E}">
        <p14:creationId xmlns:p14="http://schemas.microsoft.com/office/powerpoint/2010/main" val="2663911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F84C00-CCB2-44C1-9BAA-48F04B4C9004}"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0F0F16-99C9-4C43-89B6-E109B1008069}" type="slidenum">
              <a:rPr lang="en-US" smtClean="0"/>
              <a:t>‹#›</a:t>
            </a:fld>
            <a:endParaRPr lang="en-US"/>
          </a:p>
        </p:txBody>
      </p:sp>
    </p:spTree>
    <p:extLst>
      <p:ext uri="{BB962C8B-B14F-4D97-AF65-F5344CB8AC3E}">
        <p14:creationId xmlns:p14="http://schemas.microsoft.com/office/powerpoint/2010/main" val="59669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D5F84C00-CCB2-44C1-9BAA-48F04B4C9004}" type="datetimeFigureOut">
              <a:rPr lang="en-US" smtClean="0"/>
              <a:t>7/3/2023</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B80F0F16-99C9-4C43-89B6-E109B1008069}" type="slidenum">
              <a:rPr lang="en-US" smtClean="0"/>
              <a:t>‹#›</a:t>
            </a:fld>
            <a:endParaRPr lang="en-US"/>
          </a:p>
        </p:txBody>
      </p:sp>
    </p:spTree>
    <p:extLst>
      <p:ext uri="{BB962C8B-B14F-4D97-AF65-F5344CB8AC3E}">
        <p14:creationId xmlns:p14="http://schemas.microsoft.com/office/powerpoint/2010/main" val="105653664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esecurityplanet.com/endpoint/how-to-prevent-remote-file-inclusion-rfi-attacks/" TargetMode="External"/><Relationship Id="rId2" Type="http://schemas.openxmlformats.org/officeDocument/2006/relationships/hyperlink" Target="https://www.imperva.com/learn/application-security/rfi-remote-file-inclusion/"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3.110.31.57/static/images/uploads/product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socinvestigation.com/directory-listing/" TargetMode="External"/><Relationship Id="rId2" Type="http://schemas.openxmlformats.org/officeDocument/2006/relationships/hyperlink" Target="https://www.invicti.com/web-vulnerability-scanner/vulnerabilities/directory-listing-apache/"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zerofox.com/blog/damaging-consequences-data-leakage/" TargetMode="External"/><Relationship Id="rId2" Type="http://schemas.openxmlformats.org/officeDocument/2006/relationships/hyperlink" Target="https://www.endpointprotector.com/lp/data-leakage-prevention" TargetMode="External"/><Relationship Id="rId1" Type="http://schemas.openxmlformats.org/officeDocument/2006/relationships/slideLayout" Target="../slideLayouts/slideLayout2.xml"/><Relationship Id="rId4" Type="http://schemas.openxmlformats.org/officeDocument/2006/relationships/hyperlink" Target="https://www.geeksforgeeks.org/personally-identifiable-information-leakage-vulnerability/"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google.co.in/" TargetMode="Externa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portswigger.net/kb/issues/00500100_open-redirection-reflected" TargetMode="External"/><Relationship Id="rId2" Type="http://schemas.openxmlformats.org/officeDocument/2006/relationships/hyperlink" Target="https://brightsec.com/blog/open-redirect-vulnerabilities/"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www.couponxoo.com/brute-force-attack-coupon-code" TargetMode="External"/><Relationship Id="rId2" Type="http://schemas.openxmlformats.org/officeDocument/2006/relationships/hyperlink" Target="https://github.com/SamDecrock/discount-code-bruteforcer"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heatsheetseries.owasp.org/cheatsheets/Query_Parameterization_Cheat_Sheet.html" TargetMode="External"/><Relationship Id="rId2" Type="http://schemas.openxmlformats.org/officeDocument/2006/relationships/hyperlink" Target="https://cheatsheetseries.owasp.org/cheatsheets/SQL_Injection_Prevention_Cheat_Sheet.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tennc/webshell/blob/master/php/b374k/mini_b374k" TargetMode="External"/><Relationship Id="rId2" Type="http://schemas.openxmlformats.org/officeDocument/2006/relationships/hyperlink" Target="https://owasp.org/www-community/attacks/Command_Injection"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owasp.org/www-community/attacks/Forced_browsing" TargetMode="External"/><Relationship Id="rId2" Type="http://schemas.openxmlformats.org/officeDocument/2006/relationships/hyperlink" Target="https://www.wallarm.com/what/forced-browsing-attack"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reciprocity.com/blog/security-misconfigurations-how-to-avoid-them/" TargetMode="External"/><Relationship Id="rId2" Type="http://schemas.openxmlformats.org/officeDocument/2006/relationships/hyperlink" Target="https://owasp.org/Top10/A05_2021-Security_Misconfiguration/"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owasp.org/www-community/attacks/csrf" TargetMode="External"/><Relationship Id="rId2" Type="http://schemas.openxmlformats.org/officeDocument/2006/relationships/hyperlink" Target="https://cheatsheetseries.owasp.org/cheatsheets/Cross-Site_Request_Forgery_Prevention_Cheat_Sheet.html"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wasp.org/www-community/attacks/xss/" TargetMode="External"/><Relationship Id="rId2" Type="http://schemas.openxmlformats.org/officeDocument/2006/relationships/hyperlink" Target="https://cheatsheetseries.owasp.org/cheatsheets/Cross_Site_Scripting_Prevention_Cheat_Sheet.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geeksforgeeks.org/insecure-direct-object-reference-idor-vulnerability/" TargetMode="External"/><Relationship Id="rId2" Type="http://schemas.openxmlformats.org/officeDocument/2006/relationships/hyperlink" Target="https://crashtest-security.com/insecure-direct-object-reference-idor/" TargetMode="External"/><Relationship Id="rId1" Type="http://schemas.openxmlformats.org/officeDocument/2006/relationships/slideLayout" Target="../slideLayouts/slideLayout2.xml"/><Relationship Id="rId5" Type="http://schemas.openxmlformats.org/officeDocument/2006/relationships/hyperlink" Target="https://cheatsheetseries.owasp.org/cheatsheets/Insecure_Direct_Object_Reference_Prevention_Cheat_Sheet.html" TargetMode="External"/><Relationship Id="rId4" Type="http://schemas.openxmlformats.org/officeDocument/2006/relationships/hyperlink" Target="https://en.wikipedia.org/wiki/Insecure_direct_object_referen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crashtest-security.com/owasp-api4-2019/" TargetMode="External"/><Relationship Id="rId2" Type="http://schemas.openxmlformats.org/officeDocument/2006/relationships/hyperlink" Target="https://www.geeksforgeeks.org/no-rate-limiting-flaw-in-cyber-secur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owasp.org/www-community/vulnerabilities/Unrestricted_File_Upload" TargetMode="External"/><Relationship Id="rId2" Type="http://schemas.openxmlformats.org/officeDocument/2006/relationships/hyperlink" Target="https://crashtest-security.com/file-upload-attack/"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portswigger.net/support/using-burp-to-bypass-client-side-javascript-validation"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exploit-db.com/exploits/36320" TargetMode="External"/><Relationship Id="rId2" Type="http://schemas.openxmlformats.org/officeDocument/2006/relationships/hyperlink" Target="https://www.cvedetails.com/cve/CVE-2017-14522/" TargetMode="External"/><Relationship Id="rId1" Type="http://schemas.openxmlformats.org/officeDocument/2006/relationships/slideLayout" Target="../slideLayouts/slideLayout2.xml"/><Relationship Id="rId4" Type="http://schemas.openxmlformats.org/officeDocument/2006/relationships/hyperlink" Target="https://www.cvedetails.com/cve/CVE-2014-9261/"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chantal.jeannin.free.fr/install/install.txt" TargetMode="External"/><Relationship Id="rId2" Type="http://schemas.openxmlformats.org/officeDocument/2006/relationships/hyperlink" Target="https://www.cybonet.com/post/the-danger-of-default-password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deviq.com/practices/descriptive-error-messages/" TargetMode="External"/><Relationship Id="rId2" Type="http://schemas.openxmlformats.org/officeDocument/2006/relationships/hyperlink" Target="https://cheatsheetseries.owasp.org/cheatsheets/Error_Handling_Cheat_Sheet.htm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indusface.com/blog/owasp-security-misconfiguration/" TargetMode="External"/><Relationship Id="rId2" Type="http://schemas.openxmlformats.org/officeDocument/2006/relationships/hyperlink" Target="https://owasp.org/Top10/A05_2021-Security_Misconfiguration/"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B9F3-449D-C361-8750-9346ACF780AE}"/>
              </a:ext>
            </a:extLst>
          </p:cNvPr>
          <p:cNvSpPr>
            <a:spLocks noGrp="1"/>
          </p:cNvSpPr>
          <p:nvPr>
            <p:ph type="ctrTitle"/>
          </p:nvPr>
        </p:nvSpPr>
        <p:spPr>
          <a:xfrm>
            <a:off x="2497137" y="1318808"/>
            <a:ext cx="7197726" cy="2421464"/>
          </a:xfrm>
        </p:spPr>
        <p:txBody>
          <a:bodyPr>
            <a:normAutofit/>
          </a:bodyPr>
          <a:lstStyle/>
          <a:p>
            <a:r>
              <a:rPr lang="en-US" sz="4400" dirty="0"/>
              <a:t>Final Project web application</a:t>
            </a:r>
          </a:p>
        </p:txBody>
      </p:sp>
      <p:sp>
        <p:nvSpPr>
          <p:cNvPr id="3" name="Subtitle 2">
            <a:extLst>
              <a:ext uri="{FF2B5EF4-FFF2-40B4-BE49-F238E27FC236}">
                <a16:creationId xmlns:a16="http://schemas.microsoft.com/office/drawing/2014/main" id="{DEB4A73F-99A9-F964-12BB-011AB192920C}"/>
              </a:ext>
            </a:extLst>
          </p:cNvPr>
          <p:cNvSpPr>
            <a:spLocks noGrp="1"/>
          </p:cNvSpPr>
          <p:nvPr>
            <p:ph type="subTitle" idx="1"/>
          </p:nvPr>
        </p:nvSpPr>
        <p:spPr>
          <a:xfrm>
            <a:off x="2497137" y="4000250"/>
            <a:ext cx="7197726" cy="1405467"/>
          </a:xfrm>
        </p:spPr>
        <p:txBody>
          <a:bodyPr/>
          <a:lstStyle/>
          <a:p>
            <a:r>
              <a:rPr lang="en-US" dirty="0"/>
              <a:t>Detailed Developer Report</a:t>
            </a:r>
          </a:p>
        </p:txBody>
      </p:sp>
      <p:pic>
        <p:nvPicPr>
          <p:cNvPr id="4" name="Google Shape;90;p14" descr="https://internshala.com/static/images/common/internshala_logo.png">
            <a:extLst>
              <a:ext uri="{FF2B5EF4-FFF2-40B4-BE49-F238E27FC236}">
                <a16:creationId xmlns:a16="http://schemas.microsoft.com/office/drawing/2014/main" id="{69E8FB73-458F-22C9-1D75-380D0E791704}"/>
              </a:ext>
            </a:extLst>
          </p:cNvPr>
          <p:cNvPicPr preferRelativeResize="0"/>
          <p:nvPr/>
        </p:nvPicPr>
        <p:blipFill rotWithShape="1">
          <a:blip r:embed="rId2">
            <a:alphaModFix/>
          </a:blip>
          <a:srcRect/>
          <a:stretch/>
        </p:blipFill>
        <p:spPr>
          <a:xfrm>
            <a:off x="3526494" y="369669"/>
            <a:ext cx="4762500" cy="1638300"/>
          </a:xfrm>
          <a:prstGeom prst="rect">
            <a:avLst/>
          </a:prstGeom>
          <a:noFill/>
          <a:ln>
            <a:noFill/>
          </a:ln>
        </p:spPr>
      </p:pic>
    </p:spTree>
    <p:extLst>
      <p:ext uri="{BB962C8B-B14F-4D97-AF65-F5344CB8AC3E}">
        <p14:creationId xmlns:p14="http://schemas.microsoft.com/office/powerpoint/2010/main" val="1515562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07D7-F739-D5B9-165F-BC61E9DF8A8B}"/>
              </a:ext>
            </a:extLst>
          </p:cNvPr>
          <p:cNvSpPr>
            <a:spLocks noGrp="1"/>
          </p:cNvSpPr>
          <p:nvPr>
            <p:ph type="title"/>
          </p:nvPr>
        </p:nvSpPr>
        <p:spPr>
          <a:xfrm>
            <a:off x="1143000" y="609600"/>
            <a:ext cx="9875520" cy="600635"/>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9B7C47CE-28A8-78D8-399A-E428365AB5C8}"/>
              </a:ext>
            </a:extLst>
          </p:cNvPr>
          <p:cNvSpPr>
            <a:spLocks noGrp="1"/>
          </p:cNvSpPr>
          <p:nvPr>
            <p:ph idx="1"/>
          </p:nvPr>
        </p:nvSpPr>
        <p:spPr>
          <a:xfrm>
            <a:off x="1140351" y="1409700"/>
            <a:ext cx="9872871" cy="4038600"/>
          </a:xfrm>
        </p:spPr>
        <p:txBody>
          <a:bodyPr/>
          <a:lstStyle/>
          <a:p>
            <a:r>
              <a:rPr lang="en-US" dirty="0"/>
              <a:t>Now, we add --+ at the end of it. We can see that the error is removed.</a:t>
            </a:r>
          </a:p>
          <a:p>
            <a:pPr marL="45720" indent="0">
              <a:buNone/>
            </a:pPr>
            <a:r>
              <a:rPr lang="en-US" dirty="0"/>
              <a:t>http://65.2.179.27/products.php?cat=1’ --+</a:t>
            </a:r>
          </a:p>
          <a:p>
            <a:pPr marL="45720" indent="0">
              <a:buNone/>
            </a:pPr>
            <a:endParaRPr lang="en-US" dirty="0"/>
          </a:p>
        </p:txBody>
      </p:sp>
      <p:pic>
        <p:nvPicPr>
          <p:cNvPr id="5" name="Picture 4">
            <a:extLst>
              <a:ext uri="{FF2B5EF4-FFF2-40B4-BE49-F238E27FC236}">
                <a16:creationId xmlns:a16="http://schemas.microsoft.com/office/drawing/2014/main" id="{9F53AD01-2C76-4C48-9A99-EA878856160C}"/>
              </a:ext>
            </a:extLst>
          </p:cNvPr>
          <p:cNvPicPr>
            <a:picLocks noChangeAspect="1"/>
          </p:cNvPicPr>
          <p:nvPr/>
        </p:nvPicPr>
        <p:blipFill rotWithShape="1">
          <a:blip r:embed="rId2">
            <a:extLst>
              <a:ext uri="{28A0092B-C50C-407E-A947-70E740481C1C}">
                <a14:useLocalDpi xmlns:a14="http://schemas.microsoft.com/office/drawing/2010/main" val="0"/>
              </a:ext>
            </a:extLst>
          </a:blip>
          <a:srcRect b="29221"/>
          <a:stretch/>
        </p:blipFill>
        <p:spPr>
          <a:xfrm>
            <a:off x="3002717" y="2681392"/>
            <a:ext cx="5433531" cy="28856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53783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73FEA-D29A-602F-91BA-BFF74B4451E5}"/>
              </a:ext>
            </a:extLst>
          </p:cNvPr>
          <p:cNvSpPr>
            <a:spLocks noGrp="1"/>
          </p:cNvSpPr>
          <p:nvPr>
            <p:ph type="title"/>
          </p:nvPr>
        </p:nvSpPr>
        <p:spPr>
          <a:xfrm>
            <a:off x="1143000" y="609600"/>
            <a:ext cx="9875520" cy="510988"/>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448E9F6-35E6-7422-AA2F-7421055E7353}"/>
              </a:ext>
            </a:extLst>
          </p:cNvPr>
          <p:cNvSpPr>
            <a:spLocks noGrp="1"/>
          </p:cNvSpPr>
          <p:nvPr>
            <p:ph idx="1"/>
          </p:nvPr>
        </p:nvSpPr>
        <p:spPr>
          <a:xfrm>
            <a:off x="1143000" y="1501588"/>
            <a:ext cx="9872871" cy="4038600"/>
          </a:xfrm>
        </p:spPr>
        <p:txBody>
          <a:bodyPr/>
          <a:lstStyle/>
          <a:p>
            <a:r>
              <a:rPr lang="en-US" dirty="0">
                <a:hlinkClick r:id="rId2"/>
              </a:rPr>
              <a:t>https://www.imperva.com/learn/application-security/rfi-remote-file-inclusion/</a:t>
            </a:r>
            <a:endParaRPr lang="en-US" dirty="0"/>
          </a:p>
          <a:p>
            <a:r>
              <a:rPr lang="en-US" dirty="0">
                <a:hlinkClick r:id="rId3"/>
              </a:rPr>
              <a:t>https://www.esecurityplanet.com/endpoint/how-to-prevent-remote-file-inclusion-rfi-attacks/</a:t>
            </a:r>
            <a:endParaRPr lang="en-US" dirty="0"/>
          </a:p>
          <a:p>
            <a:pPr marL="45720" indent="0">
              <a:buNone/>
            </a:pPr>
            <a:endParaRPr lang="en-US" dirty="0"/>
          </a:p>
        </p:txBody>
      </p:sp>
    </p:spTree>
    <p:extLst>
      <p:ext uri="{BB962C8B-B14F-4D97-AF65-F5344CB8AC3E}">
        <p14:creationId xmlns:p14="http://schemas.microsoft.com/office/powerpoint/2010/main" val="42639982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A4FC-D224-FB29-BE30-91EB880F913C}"/>
              </a:ext>
            </a:extLst>
          </p:cNvPr>
          <p:cNvSpPr>
            <a:spLocks noGrp="1"/>
          </p:cNvSpPr>
          <p:nvPr>
            <p:ph type="title"/>
          </p:nvPr>
        </p:nvSpPr>
        <p:spPr>
          <a:xfrm>
            <a:off x="1143000" y="609600"/>
            <a:ext cx="9875520" cy="582706"/>
          </a:xfrm>
        </p:spPr>
        <p:txBody>
          <a:bodyPr>
            <a:normAutofit fontScale="90000"/>
          </a:bodyPr>
          <a:lstStyle/>
          <a:p>
            <a:r>
              <a:rPr lang="en-US" dirty="0"/>
              <a:t>13. Directory Listing</a:t>
            </a:r>
          </a:p>
        </p:txBody>
      </p:sp>
      <p:graphicFrame>
        <p:nvGraphicFramePr>
          <p:cNvPr id="4" name="Table 8">
            <a:extLst>
              <a:ext uri="{FF2B5EF4-FFF2-40B4-BE49-F238E27FC236}">
                <a16:creationId xmlns:a16="http://schemas.microsoft.com/office/drawing/2014/main" id="{B7169608-5578-36E4-3A75-A2B6A9085013}"/>
              </a:ext>
            </a:extLst>
          </p:cNvPr>
          <p:cNvGraphicFramePr>
            <a:graphicFrameLocks/>
          </p:cNvGraphicFramePr>
          <p:nvPr>
            <p:extLst>
              <p:ext uri="{D42A27DB-BD31-4B8C-83A1-F6EECF244321}">
                <p14:modId xmlns:p14="http://schemas.microsoft.com/office/powerpoint/2010/main" val="3529014122"/>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0636327F-8C35-6A74-6F1D-C7E6FC40A7E8}"/>
              </a:ext>
            </a:extLst>
          </p:cNvPr>
          <p:cNvGraphicFramePr>
            <a:graphicFrameLocks noGrp="1"/>
          </p:cNvGraphicFramePr>
          <p:nvPr>
            <p:extLst>
              <p:ext uri="{D42A27DB-BD31-4B8C-83A1-F6EECF244321}">
                <p14:modId xmlns:p14="http://schemas.microsoft.com/office/powerpoint/2010/main" val="4284466991"/>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solidFill>
                            <a:schemeClr val="tx1"/>
                          </a:solidFill>
                        </a:rPr>
                        <a:t>Directory Listing</a:t>
                      </a:r>
                    </a:p>
                    <a:p>
                      <a:pPr algn="ctr"/>
                      <a:r>
                        <a:rPr lang="en-US" dirty="0">
                          <a:solidFill>
                            <a:schemeClr val="tx1"/>
                          </a:solidFill>
                        </a:rPr>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poor directory listing.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http://3.110.31.57/static/images/uploads/products/s2.jpeg(all product images)</a:t>
                      </a: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http://3.110.31.57/robots.txt</a:t>
                      </a:r>
                    </a:p>
                    <a:p>
                      <a:pPr marL="285750" marR="0" lvl="0" indent="-285750" algn="l" rtl="0">
                        <a:spcBef>
                          <a:spcPts val="0"/>
                        </a:spcBef>
                        <a:spcAft>
                          <a:spcPts val="0"/>
                        </a:spcAft>
                        <a:buClr>
                          <a:schemeClr val="dk1"/>
                        </a:buClr>
                        <a:buSzPts val="1300"/>
                        <a:buFont typeface="Arial"/>
                        <a:buChar char="•"/>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14199995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9F0A-6EA3-7A02-A74A-9B5EEBF43EEF}"/>
              </a:ext>
            </a:extLst>
          </p:cNvPr>
          <p:cNvSpPr>
            <a:spLocks noGrp="1"/>
          </p:cNvSpPr>
          <p:nvPr>
            <p:ph type="title"/>
          </p:nvPr>
        </p:nvSpPr>
        <p:spPr>
          <a:xfrm>
            <a:off x="1143000" y="609600"/>
            <a:ext cx="9875520" cy="528918"/>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F73C8FD2-CADB-1C35-6E37-AA5ADBE2BE8F}"/>
              </a:ext>
            </a:extLst>
          </p:cNvPr>
          <p:cNvSpPr>
            <a:spLocks noGrp="1"/>
          </p:cNvSpPr>
          <p:nvPr>
            <p:ph idx="1"/>
          </p:nvPr>
        </p:nvSpPr>
        <p:spPr>
          <a:xfrm>
            <a:off x="1140351" y="1295400"/>
            <a:ext cx="9872871" cy="4038600"/>
          </a:xfrm>
        </p:spPr>
        <p:txBody>
          <a:bodyPr/>
          <a:lstStyle/>
          <a:p>
            <a:r>
              <a:rPr lang="en-US" sz="1800" dirty="0"/>
              <a:t>First go to any product. Then, right click on the image of the product and open it in a new tab. You will be find this </a:t>
            </a:r>
            <a:r>
              <a:rPr lang="en-US" sz="1800" dirty="0" err="1"/>
              <a:t>url</a:t>
            </a:r>
            <a:r>
              <a:rPr lang="en-US" sz="1800" dirty="0"/>
              <a:t> over there – http://3.110.31.57/static/images/uploads/products/s2.jpeg</a:t>
            </a:r>
          </a:p>
          <a:p>
            <a:pPr marL="45720" indent="0">
              <a:buNone/>
            </a:pPr>
            <a:endParaRPr lang="en-US" dirty="0"/>
          </a:p>
        </p:txBody>
      </p:sp>
      <p:pic>
        <p:nvPicPr>
          <p:cNvPr id="5" name="Picture 4">
            <a:extLst>
              <a:ext uri="{FF2B5EF4-FFF2-40B4-BE49-F238E27FC236}">
                <a16:creationId xmlns:a16="http://schemas.microsoft.com/office/drawing/2014/main" id="{F1E16018-F043-9961-52B2-BF0DC7FD1946}"/>
              </a:ext>
            </a:extLst>
          </p:cNvPr>
          <p:cNvPicPr>
            <a:picLocks noChangeAspect="1"/>
          </p:cNvPicPr>
          <p:nvPr/>
        </p:nvPicPr>
        <p:blipFill rotWithShape="1">
          <a:blip r:embed="rId2">
            <a:extLst>
              <a:ext uri="{28A0092B-C50C-407E-A947-70E740481C1C}">
                <a14:useLocalDpi xmlns:a14="http://schemas.microsoft.com/office/drawing/2010/main" val="0"/>
              </a:ext>
            </a:extLst>
          </a:blip>
          <a:srcRect r="2761" b="27685"/>
          <a:stretch/>
        </p:blipFill>
        <p:spPr>
          <a:xfrm>
            <a:off x="2694791" y="2124636"/>
            <a:ext cx="6350596" cy="38906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288800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0B4C-F2D7-5F45-D887-BC420A382BC4}"/>
              </a:ext>
            </a:extLst>
          </p:cNvPr>
          <p:cNvSpPr>
            <a:spLocks noGrp="1"/>
          </p:cNvSpPr>
          <p:nvPr>
            <p:ph type="title"/>
          </p:nvPr>
        </p:nvSpPr>
        <p:spPr>
          <a:xfrm>
            <a:off x="1143000" y="609600"/>
            <a:ext cx="9875520" cy="654424"/>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20C89142-CC5A-9791-5B65-FC708DAB899E}"/>
              </a:ext>
            </a:extLst>
          </p:cNvPr>
          <p:cNvSpPr>
            <a:spLocks noGrp="1"/>
          </p:cNvSpPr>
          <p:nvPr>
            <p:ph idx="1"/>
          </p:nvPr>
        </p:nvSpPr>
        <p:spPr>
          <a:xfrm>
            <a:off x="1159564" y="1409700"/>
            <a:ext cx="9872871" cy="4038600"/>
          </a:xfrm>
        </p:spPr>
        <p:txBody>
          <a:bodyPr/>
          <a:lstStyle/>
          <a:p>
            <a:r>
              <a:rPr lang="en-US" dirty="0"/>
              <a:t>If you remove the particular product from the </a:t>
            </a:r>
            <a:r>
              <a:rPr lang="en-US" dirty="0" err="1"/>
              <a:t>url</a:t>
            </a:r>
            <a:r>
              <a:rPr lang="en-US" dirty="0"/>
              <a:t> (</a:t>
            </a:r>
            <a:r>
              <a:rPr lang="en-US" sz="2400" b="0" i="0" u="none" strike="noStrike" dirty="0">
                <a:solidFill>
                  <a:schemeClr val="dk1"/>
                </a:solidFill>
                <a:latin typeface="Calibri"/>
                <a:ea typeface="Calibri"/>
                <a:cs typeface="Calibri"/>
                <a:sym typeface="Calibri"/>
                <a:hlinkClick r:id="rId2"/>
              </a:rPr>
              <a:t>http://3.110.31.57/static/images/uploads/products/</a:t>
            </a:r>
            <a:r>
              <a:rPr lang="en-US" dirty="0"/>
              <a:t>)</a:t>
            </a:r>
          </a:p>
          <a:p>
            <a:pPr marL="45720" indent="0">
              <a:buNone/>
            </a:pPr>
            <a:endParaRPr lang="en-US" dirty="0"/>
          </a:p>
        </p:txBody>
      </p:sp>
      <p:pic>
        <p:nvPicPr>
          <p:cNvPr id="5" name="Picture 4">
            <a:extLst>
              <a:ext uri="{FF2B5EF4-FFF2-40B4-BE49-F238E27FC236}">
                <a16:creationId xmlns:a16="http://schemas.microsoft.com/office/drawing/2014/main" id="{B3B70EEB-D246-9B4D-7962-8F1B56AB116E}"/>
              </a:ext>
            </a:extLst>
          </p:cNvPr>
          <p:cNvPicPr>
            <a:picLocks noChangeAspect="1"/>
          </p:cNvPicPr>
          <p:nvPr/>
        </p:nvPicPr>
        <p:blipFill rotWithShape="1">
          <a:blip r:embed="rId3">
            <a:extLst>
              <a:ext uri="{28A0092B-C50C-407E-A947-70E740481C1C}">
                <a14:useLocalDpi xmlns:a14="http://schemas.microsoft.com/office/drawing/2010/main" val="0"/>
              </a:ext>
            </a:extLst>
          </a:blip>
          <a:srcRect b="41111"/>
          <a:stretch/>
        </p:blipFill>
        <p:spPr>
          <a:xfrm>
            <a:off x="3071842" y="2303929"/>
            <a:ext cx="5833161" cy="4038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649138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64645-969E-BFEE-CD92-FC5DFBAAA667}"/>
              </a:ext>
            </a:extLst>
          </p:cNvPr>
          <p:cNvSpPr>
            <a:spLocks noGrp="1"/>
          </p:cNvSpPr>
          <p:nvPr>
            <p:ph type="title"/>
          </p:nvPr>
        </p:nvSpPr>
        <p:spPr>
          <a:xfrm>
            <a:off x="1143000" y="609600"/>
            <a:ext cx="9875520" cy="546847"/>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B6855EEE-0AB7-77C5-8B1D-8CDC6986D37D}"/>
              </a:ext>
            </a:extLst>
          </p:cNvPr>
          <p:cNvSpPr>
            <a:spLocks noGrp="1"/>
          </p:cNvSpPr>
          <p:nvPr>
            <p:ph idx="1"/>
          </p:nvPr>
        </p:nvSpPr>
        <p:spPr>
          <a:xfrm>
            <a:off x="1140351" y="1409700"/>
            <a:ext cx="9872871" cy="4038600"/>
          </a:xfrm>
        </p:spPr>
        <p:txBody>
          <a:bodyPr/>
          <a:lstStyle/>
          <a:p>
            <a:r>
              <a:rPr lang="en-US" dirty="0"/>
              <a:t>As we can see in the </a:t>
            </a:r>
            <a:r>
              <a:rPr lang="en-US" dirty="0" err="1"/>
              <a:t>url</a:t>
            </a:r>
            <a:r>
              <a:rPr lang="en-US" dirty="0"/>
              <a:t> the whole path of images uploaded. One can also find this path using this </a:t>
            </a:r>
            <a:r>
              <a:rPr lang="en-US" dirty="0" err="1"/>
              <a:t>url</a:t>
            </a:r>
            <a:r>
              <a:rPr lang="en-US" dirty="0"/>
              <a:t> - </a:t>
            </a:r>
            <a:r>
              <a:rPr lang="en-US" sz="2400" b="0" i="0" u="none" strike="noStrike" dirty="0">
                <a:solidFill>
                  <a:schemeClr val="dk1"/>
                </a:solidFill>
                <a:latin typeface="Calibri"/>
                <a:ea typeface="Calibri"/>
                <a:cs typeface="Calibri"/>
                <a:sym typeface="Calibri"/>
              </a:rPr>
              <a:t>http://3.110.31.57/robots.txt</a:t>
            </a:r>
          </a:p>
          <a:p>
            <a:pPr marL="45720" indent="0">
              <a:buNone/>
            </a:pPr>
            <a:endParaRPr lang="en-US" dirty="0"/>
          </a:p>
        </p:txBody>
      </p:sp>
      <p:pic>
        <p:nvPicPr>
          <p:cNvPr id="5" name="Picture 4">
            <a:extLst>
              <a:ext uri="{FF2B5EF4-FFF2-40B4-BE49-F238E27FC236}">
                <a16:creationId xmlns:a16="http://schemas.microsoft.com/office/drawing/2014/main" id="{ADD9FD84-14D9-5009-BE8A-5EC3FEE5B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901" y="2850776"/>
            <a:ext cx="5128346" cy="18263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780402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9288-9E68-0F9B-10FB-E001A6415857}"/>
              </a:ext>
            </a:extLst>
          </p:cNvPr>
          <p:cNvSpPr>
            <a:spLocks noGrp="1"/>
          </p:cNvSpPr>
          <p:nvPr>
            <p:ph type="title"/>
          </p:nvPr>
        </p:nvSpPr>
        <p:spPr>
          <a:xfrm>
            <a:off x="1143000" y="609600"/>
            <a:ext cx="9875520" cy="582706"/>
          </a:xfrm>
        </p:spPr>
        <p:txBody>
          <a:bodyPr>
            <a:normAutofit fontScale="90000"/>
          </a:bodyPr>
          <a:lstStyle/>
          <a:p>
            <a:r>
              <a:rPr lang="en-US" dirty="0"/>
              <a:t>Proof of Concept (PoC)</a:t>
            </a:r>
          </a:p>
        </p:txBody>
      </p:sp>
      <p:pic>
        <p:nvPicPr>
          <p:cNvPr id="5" name="Content Placeholder 4">
            <a:extLst>
              <a:ext uri="{FF2B5EF4-FFF2-40B4-BE49-F238E27FC236}">
                <a16:creationId xmlns:a16="http://schemas.microsoft.com/office/drawing/2014/main" id="{3EB47676-A485-8516-798B-83E1D8EF2F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0048" y="1716835"/>
            <a:ext cx="6345344" cy="4038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5885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B189-E4E8-9245-D3CF-E1ED30D2D9CF}"/>
              </a:ext>
            </a:extLst>
          </p:cNvPr>
          <p:cNvSpPr>
            <a:spLocks noGrp="1"/>
          </p:cNvSpPr>
          <p:nvPr>
            <p:ph type="title"/>
          </p:nvPr>
        </p:nvSpPr>
        <p:spPr>
          <a:xfrm>
            <a:off x="1143000" y="609600"/>
            <a:ext cx="9875520" cy="627529"/>
          </a:xfrm>
        </p:spPr>
        <p:txBody>
          <a:bodyPr>
            <a:normAutofit fontScale="90000"/>
          </a:bodyPr>
          <a:lstStyle/>
          <a:p>
            <a:r>
              <a:rPr lang="en-US" dirty="0"/>
              <a:t>Business Impact - High</a:t>
            </a:r>
          </a:p>
        </p:txBody>
      </p:sp>
      <p:sp>
        <p:nvSpPr>
          <p:cNvPr id="3" name="Content Placeholder 2">
            <a:extLst>
              <a:ext uri="{FF2B5EF4-FFF2-40B4-BE49-F238E27FC236}">
                <a16:creationId xmlns:a16="http://schemas.microsoft.com/office/drawing/2014/main" id="{DA88F0AC-A8F8-0253-2101-C6BE9FD337E1}"/>
              </a:ext>
            </a:extLst>
          </p:cNvPr>
          <p:cNvSpPr>
            <a:spLocks noGrp="1"/>
          </p:cNvSpPr>
          <p:nvPr>
            <p:ph idx="1"/>
          </p:nvPr>
        </p:nvSpPr>
        <p:spPr>
          <a:xfrm>
            <a:off x="1143000" y="1651747"/>
            <a:ext cx="9872871" cy="4038600"/>
          </a:xfrm>
        </p:spPr>
        <p:txBody>
          <a:bodyPr/>
          <a:lstStyle/>
          <a:p>
            <a:r>
              <a:rPr lang="en-US" sz="2000" dirty="0">
                <a:ea typeface="Roboto" panose="02000000000000000000" pitchFamily="2" charset="0"/>
                <a:cs typeface="Roboto" panose="02000000000000000000" pitchFamily="2" charset="0"/>
              </a:rPr>
              <a:t>Although </a:t>
            </a:r>
            <a:r>
              <a:rPr lang="en-US" sz="2000" spc="-10" dirty="0">
                <a:ea typeface="Roboto" panose="02000000000000000000" pitchFamily="2" charset="0"/>
                <a:cs typeface="Roboto" panose="02000000000000000000" pitchFamily="2" charset="0"/>
              </a:rPr>
              <a:t>this </a:t>
            </a:r>
            <a:r>
              <a:rPr lang="en-US" sz="2000" spc="-20" dirty="0">
                <a:ea typeface="Roboto" panose="02000000000000000000" pitchFamily="2" charset="0"/>
                <a:cs typeface="Roboto" panose="02000000000000000000" pitchFamily="2" charset="0"/>
              </a:rPr>
              <a:t>vulnerability</a:t>
            </a:r>
            <a:r>
              <a:rPr lang="en-US" sz="2000" spc="-1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does </a:t>
            </a:r>
            <a:r>
              <a:rPr lang="en-US" sz="2000" spc="25" dirty="0">
                <a:ea typeface="Roboto" panose="02000000000000000000" pitchFamily="2" charset="0"/>
                <a:cs typeface="Roboto" panose="02000000000000000000" pitchFamily="2" charset="0"/>
              </a:rPr>
              <a:t>not </a:t>
            </a:r>
            <a:r>
              <a:rPr lang="en-US" sz="2000" spc="-5" dirty="0">
                <a:ea typeface="Roboto" panose="02000000000000000000" pitchFamily="2" charset="0"/>
                <a:cs typeface="Roboto" panose="02000000000000000000" pitchFamily="2" charset="0"/>
              </a:rPr>
              <a:t>have </a:t>
            </a:r>
            <a:r>
              <a:rPr lang="en-US" sz="2000" dirty="0">
                <a:ea typeface="Roboto" panose="02000000000000000000" pitchFamily="2" charset="0"/>
                <a:cs typeface="Roboto" panose="02000000000000000000" pitchFamily="2" charset="0"/>
              </a:rPr>
              <a:t>a </a:t>
            </a:r>
            <a:r>
              <a:rPr lang="en-US" sz="2000" spc="-15" dirty="0">
                <a:ea typeface="Roboto" panose="02000000000000000000" pitchFamily="2" charset="0"/>
                <a:cs typeface="Roboto" panose="02000000000000000000" pitchFamily="2" charset="0"/>
              </a:rPr>
              <a:t>direct </a:t>
            </a:r>
            <a:r>
              <a:rPr lang="en-US" sz="2000" spc="-5" dirty="0">
                <a:ea typeface="Roboto" panose="02000000000000000000" pitchFamily="2" charset="0"/>
                <a:cs typeface="Roboto" panose="02000000000000000000" pitchFamily="2" charset="0"/>
              </a:rPr>
              <a:t>impact </a:t>
            </a:r>
            <a:r>
              <a:rPr lang="en-US" sz="2000" dirty="0">
                <a:ea typeface="Roboto" panose="02000000000000000000" pitchFamily="2" charset="0"/>
                <a:cs typeface="Roboto" panose="02000000000000000000" pitchFamily="2" charset="0"/>
              </a:rPr>
              <a:t>to </a:t>
            </a:r>
            <a:r>
              <a:rPr lang="en-US" sz="2000" spc="5" dirty="0">
                <a:ea typeface="Roboto" panose="02000000000000000000" pitchFamily="2" charset="0"/>
                <a:cs typeface="Roboto" panose="02000000000000000000" pitchFamily="2" charset="0"/>
              </a:rPr>
              <a:t>users </a:t>
            </a:r>
            <a:r>
              <a:rPr lang="en-US" sz="2000" spc="20" dirty="0">
                <a:ea typeface="Roboto" panose="02000000000000000000" pitchFamily="2" charset="0"/>
                <a:cs typeface="Roboto" panose="02000000000000000000" pitchFamily="2" charset="0"/>
              </a:rPr>
              <a:t>or </a:t>
            </a:r>
            <a:r>
              <a:rPr lang="en-US" sz="2000" spc="10" dirty="0">
                <a:ea typeface="Roboto" panose="02000000000000000000" pitchFamily="2" charset="0"/>
                <a:cs typeface="Roboto" panose="02000000000000000000" pitchFamily="2" charset="0"/>
              </a:rPr>
              <a:t>the </a:t>
            </a:r>
            <a:r>
              <a:rPr lang="en-US" sz="2000" spc="-15" dirty="0">
                <a:ea typeface="Roboto" panose="02000000000000000000" pitchFamily="2" charset="0"/>
                <a:cs typeface="Roboto" panose="02000000000000000000" pitchFamily="2" charset="0"/>
              </a:rPr>
              <a:t>server, </a:t>
            </a:r>
            <a:r>
              <a:rPr lang="en-US" sz="2000" spc="10" dirty="0">
                <a:ea typeface="Roboto" panose="02000000000000000000" pitchFamily="2" charset="0"/>
                <a:cs typeface="Roboto" panose="02000000000000000000" pitchFamily="2" charset="0"/>
              </a:rPr>
              <a:t>though </a:t>
            </a:r>
            <a:r>
              <a:rPr lang="en-US" sz="2000" spc="-40" dirty="0">
                <a:ea typeface="Roboto" panose="02000000000000000000" pitchFamily="2" charset="0"/>
                <a:cs typeface="Roboto" panose="02000000000000000000" pitchFamily="2" charset="0"/>
              </a:rPr>
              <a:t>it </a:t>
            </a:r>
            <a:r>
              <a:rPr lang="en-US" sz="2000" spc="-10" dirty="0">
                <a:ea typeface="Roboto" panose="02000000000000000000" pitchFamily="2" charset="0"/>
                <a:cs typeface="Roboto" panose="02000000000000000000" pitchFamily="2" charset="0"/>
              </a:rPr>
              <a:t>can </a:t>
            </a:r>
            <a:r>
              <a:rPr lang="en-US" sz="2000" spc="-30" dirty="0">
                <a:ea typeface="Roboto" panose="02000000000000000000" pitchFamily="2" charset="0"/>
                <a:cs typeface="Roboto" panose="02000000000000000000" pitchFamily="2" charset="0"/>
              </a:rPr>
              <a:t>aid </a:t>
            </a:r>
            <a:r>
              <a:rPr lang="en-US" sz="2000" spc="10" dirty="0">
                <a:ea typeface="Roboto" panose="02000000000000000000" pitchFamily="2" charset="0"/>
                <a:cs typeface="Roboto" panose="02000000000000000000" pitchFamily="2" charset="0"/>
              </a:rPr>
              <a:t>the </a:t>
            </a:r>
            <a:r>
              <a:rPr lang="en-US" sz="2000" spc="-484"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attacker</a:t>
            </a:r>
            <a:r>
              <a:rPr lang="en-US" sz="2000" spc="35"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with</a:t>
            </a:r>
            <a:r>
              <a:rPr lang="en-US" sz="2000" spc="10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information</a:t>
            </a:r>
            <a:r>
              <a:rPr lang="en-US" sz="2000" spc="20" dirty="0">
                <a:ea typeface="Roboto" panose="02000000000000000000" pitchFamily="2" charset="0"/>
                <a:cs typeface="Roboto" panose="02000000000000000000" pitchFamily="2" charset="0"/>
              </a:rPr>
              <a:t> about</a:t>
            </a:r>
            <a:r>
              <a:rPr lang="en-US" sz="2000" spc="-17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server</a:t>
            </a:r>
            <a:r>
              <a:rPr lang="en-US" sz="2000" spc="3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and</a:t>
            </a:r>
            <a:r>
              <a:rPr lang="en-US" sz="2000" spc="2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10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users.</a:t>
            </a:r>
            <a:endParaRPr lang="en-US" sz="2000" dirty="0">
              <a:ea typeface="Roboto" panose="02000000000000000000" pitchFamily="2" charset="0"/>
              <a:cs typeface="Roboto" panose="02000000000000000000" pitchFamily="2" charset="0"/>
            </a:endParaRPr>
          </a:p>
          <a:p>
            <a:r>
              <a:rPr lang="en-US" sz="2000" spc="-5" dirty="0">
                <a:ea typeface="Roboto" panose="02000000000000000000" pitchFamily="2" charset="0"/>
                <a:cs typeface="Roboto" panose="02000000000000000000" pitchFamily="2" charset="0"/>
              </a:rPr>
              <a:t>Also, an </a:t>
            </a:r>
            <a:r>
              <a:rPr lang="en-US" sz="2000" spc="-10" dirty="0">
                <a:ea typeface="Roboto" panose="02000000000000000000" pitchFamily="2" charset="0"/>
                <a:cs typeface="Roboto" panose="02000000000000000000" pitchFamily="2" charset="0"/>
              </a:rPr>
              <a:t>attacker can take </a:t>
            </a:r>
            <a:r>
              <a:rPr lang="en-US" sz="2000" spc="5" dirty="0">
                <a:ea typeface="Roboto" panose="02000000000000000000" pitchFamily="2" charset="0"/>
                <a:cs typeface="Roboto" panose="02000000000000000000" pitchFamily="2" charset="0"/>
              </a:rPr>
              <a:t>important </a:t>
            </a:r>
            <a:r>
              <a:rPr lang="en-US" sz="2000" spc="-5" dirty="0">
                <a:ea typeface="Roboto" panose="02000000000000000000" pitchFamily="2" charset="0"/>
                <a:cs typeface="Roboto" panose="02000000000000000000" pitchFamily="2" charset="0"/>
              </a:rPr>
              <a:t>information </a:t>
            </a:r>
            <a:r>
              <a:rPr lang="en-US" sz="2000" spc="-50" dirty="0">
                <a:ea typeface="Roboto" panose="02000000000000000000" pitchFamily="2" charset="0"/>
                <a:cs typeface="Roboto" panose="02000000000000000000" pitchFamily="2" charset="0"/>
              </a:rPr>
              <a:t>like</a:t>
            </a:r>
            <a:r>
              <a:rPr lang="en-US" sz="2000" spc="-4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what </a:t>
            </a:r>
            <a:r>
              <a:rPr lang="en-US" sz="2000" spc="-30" dirty="0">
                <a:ea typeface="Roboto" panose="02000000000000000000" pitchFamily="2" charset="0"/>
                <a:cs typeface="Roboto" panose="02000000000000000000" pitchFamily="2" charset="0"/>
              </a:rPr>
              <a:t>all </a:t>
            </a:r>
            <a:r>
              <a:rPr lang="en-US" sz="2000" spc="15" dirty="0">
                <a:ea typeface="Roboto" panose="02000000000000000000" pitchFamily="2" charset="0"/>
                <a:cs typeface="Roboto" panose="02000000000000000000" pitchFamily="2" charset="0"/>
              </a:rPr>
              <a:t>products </a:t>
            </a:r>
            <a:r>
              <a:rPr lang="en-US" sz="2000" spc="-15" dirty="0">
                <a:ea typeface="Roboto" panose="02000000000000000000" pitchFamily="2" charset="0"/>
                <a:cs typeface="Roboto" panose="02000000000000000000" pitchFamily="2" charset="0"/>
              </a:rPr>
              <a:t>are </a:t>
            </a:r>
            <a:r>
              <a:rPr lang="en-US" sz="2000" dirty="0">
                <a:ea typeface="Roboto" panose="02000000000000000000" pitchFamily="2" charset="0"/>
                <a:cs typeface="Roboto" panose="02000000000000000000" pitchFamily="2" charset="0"/>
              </a:rPr>
              <a:t>being </a:t>
            </a:r>
            <a:r>
              <a:rPr lang="en-US" sz="2000" spc="-5" dirty="0">
                <a:ea typeface="Roboto" panose="02000000000000000000" pitchFamily="2" charset="0"/>
                <a:cs typeface="Roboto" panose="02000000000000000000" pitchFamily="2" charset="0"/>
              </a:rPr>
              <a:t>sold </a:t>
            </a:r>
            <a:r>
              <a:rPr lang="en-US" sz="2000" spc="20" dirty="0">
                <a:ea typeface="Roboto" panose="02000000000000000000" pitchFamily="2" charset="0"/>
                <a:cs typeface="Roboto" panose="02000000000000000000" pitchFamily="2" charset="0"/>
              </a:rPr>
              <a:t>by </a:t>
            </a:r>
            <a:r>
              <a:rPr lang="en-US" sz="2000" spc="10" dirty="0">
                <a:ea typeface="Roboto" panose="02000000000000000000" pitchFamily="2" charset="0"/>
                <a:cs typeface="Roboto" panose="02000000000000000000" pitchFamily="2" charset="0"/>
              </a:rPr>
              <a:t>the </a:t>
            </a:r>
            <a:r>
              <a:rPr lang="en-US" sz="2000" spc="-25" dirty="0">
                <a:ea typeface="Roboto" panose="02000000000000000000" pitchFamily="2" charset="0"/>
                <a:cs typeface="Roboto" panose="02000000000000000000" pitchFamily="2" charset="0"/>
              </a:rPr>
              <a:t>sellers </a:t>
            </a:r>
            <a:r>
              <a:rPr lang="en-US" sz="2000" spc="10" dirty="0">
                <a:ea typeface="Roboto" panose="02000000000000000000" pitchFamily="2" charset="0"/>
                <a:cs typeface="Roboto" panose="02000000000000000000" pitchFamily="2" charset="0"/>
              </a:rPr>
              <a:t>and </a:t>
            </a:r>
            <a:r>
              <a:rPr lang="en-US" sz="2000" spc="-484"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can </a:t>
            </a:r>
            <a:r>
              <a:rPr lang="en-US" sz="2000" spc="-10" dirty="0">
                <a:ea typeface="Roboto" panose="02000000000000000000" pitchFamily="2" charset="0"/>
                <a:cs typeface="Roboto" panose="02000000000000000000" pitchFamily="2" charset="0"/>
              </a:rPr>
              <a:t>simply </a:t>
            </a:r>
            <a:r>
              <a:rPr lang="en-US" sz="2000" spc="5" dirty="0">
                <a:ea typeface="Roboto" panose="02000000000000000000" pitchFamily="2" charset="0"/>
                <a:cs typeface="Roboto" panose="02000000000000000000" pitchFamily="2" charset="0"/>
              </a:rPr>
              <a:t>download </a:t>
            </a:r>
            <a:r>
              <a:rPr lang="en-US" sz="2000" spc="15" dirty="0">
                <a:ea typeface="Roboto" panose="02000000000000000000" pitchFamily="2" charset="0"/>
                <a:cs typeface="Roboto" panose="02000000000000000000" pitchFamily="2" charset="0"/>
              </a:rPr>
              <a:t>the </a:t>
            </a:r>
            <a:r>
              <a:rPr lang="en-US" sz="2000" spc="-10" dirty="0">
                <a:ea typeface="Roboto" panose="02000000000000000000" pitchFamily="2" charset="0"/>
                <a:cs typeface="Roboto" panose="02000000000000000000" pitchFamily="2" charset="0"/>
              </a:rPr>
              <a:t>images, </a:t>
            </a:r>
            <a:r>
              <a:rPr lang="en-US" sz="2000" spc="-35" dirty="0">
                <a:ea typeface="Roboto" panose="02000000000000000000" pitchFamily="2" charset="0"/>
                <a:cs typeface="Roboto" panose="02000000000000000000" pitchFamily="2" charset="0"/>
              </a:rPr>
              <a:t>view </a:t>
            </a:r>
            <a:r>
              <a:rPr lang="en-US" sz="2000" spc="10" dirty="0">
                <a:ea typeface="Roboto" panose="02000000000000000000" pitchFamily="2" charset="0"/>
                <a:cs typeface="Roboto" panose="02000000000000000000" pitchFamily="2" charset="0"/>
              </a:rPr>
              <a:t>them and </a:t>
            </a:r>
            <a:r>
              <a:rPr lang="en-US" sz="2000" spc="-5" dirty="0">
                <a:ea typeface="Roboto" panose="02000000000000000000" pitchFamily="2" charset="0"/>
                <a:cs typeface="Roboto" panose="02000000000000000000" pitchFamily="2" charset="0"/>
              </a:rPr>
              <a:t>can </a:t>
            </a:r>
            <a:r>
              <a:rPr lang="en-US" sz="2000" spc="-15" dirty="0">
                <a:ea typeface="Roboto" panose="02000000000000000000" pitchFamily="2" charset="0"/>
                <a:cs typeface="Roboto" panose="02000000000000000000" pitchFamily="2" charset="0"/>
              </a:rPr>
              <a:t>even </a:t>
            </a:r>
            <a:r>
              <a:rPr lang="en-US" sz="2000" spc="20" dirty="0">
                <a:ea typeface="Roboto" panose="02000000000000000000" pitchFamily="2" charset="0"/>
                <a:cs typeface="Roboto" panose="02000000000000000000" pitchFamily="2" charset="0"/>
              </a:rPr>
              <a:t>use </a:t>
            </a:r>
            <a:r>
              <a:rPr lang="en-US" sz="2000" spc="10" dirty="0">
                <a:ea typeface="Roboto" panose="02000000000000000000" pitchFamily="2" charset="0"/>
                <a:cs typeface="Roboto" panose="02000000000000000000" pitchFamily="2" charset="0"/>
              </a:rPr>
              <a:t>them </a:t>
            </a:r>
            <a:r>
              <a:rPr lang="en-US" sz="2000" spc="-15" dirty="0">
                <a:ea typeface="Roboto" panose="02000000000000000000" pitchFamily="2" charset="0"/>
                <a:cs typeface="Roboto" panose="02000000000000000000" pitchFamily="2" charset="0"/>
              </a:rPr>
              <a:t>against </a:t>
            </a:r>
            <a:r>
              <a:rPr lang="en-US" sz="2000" spc="15" dirty="0">
                <a:ea typeface="Roboto" panose="02000000000000000000" pitchFamily="2" charset="0"/>
                <a:cs typeface="Roboto" panose="02000000000000000000" pitchFamily="2" charset="0"/>
              </a:rPr>
              <a:t>the </a:t>
            </a:r>
            <a:r>
              <a:rPr lang="en-US" sz="2000" dirty="0">
                <a:ea typeface="Roboto" panose="02000000000000000000" pitchFamily="2" charset="0"/>
                <a:cs typeface="Roboto" panose="02000000000000000000" pitchFamily="2" charset="0"/>
              </a:rPr>
              <a:t>users </a:t>
            </a:r>
            <a:r>
              <a:rPr lang="en-US" sz="2000" spc="15" dirty="0">
                <a:ea typeface="Roboto" panose="02000000000000000000" pitchFamily="2" charset="0"/>
                <a:cs typeface="Roboto" panose="02000000000000000000" pitchFamily="2" charset="0"/>
              </a:rPr>
              <a:t>or the </a:t>
            </a:r>
            <a:r>
              <a:rPr lang="en-US" sz="2000" spc="2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organization.</a:t>
            </a:r>
            <a:endParaRPr lang="en-US" sz="2000" dirty="0">
              <a:ea typeface="Roboto" panose="02000000000000000000" pitchFamily="2" charset="0"/>
              <a:cs typeface="Roboto" panose="02000000000000000000" pitchFamily="2" charset="0"/>
            </a:endParaRPr>
          </a:p>
          <a:p>
            <a:pPr marL="45720" indent="0">
              <a:buNone/>
            </a:pPr>
            <a:endParaRPr lang="en-US" dirty="0"/>
          </a:p>
        </p:txBody>
      </p:sp>
    </p:spTree>
    <p:extLst>
      <p:ext uri="{BB962C8B-B14F-4D97-AF65-F5344CB8AC3E}">
        <p14:creationId xmlns:p14="http://schemas.microsoft.com/office/powerpoint/2010/main" val="22105822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E3A8-B860-6084-DC82-3511C07D1B6E}"/>
              </a:ext>
            </a:extLst>
          </p:cNvPr>
          <p:cNvSpPr>
            <a:spLocks noGrp="1"/>
          </p:cNvSpPr>
          <p:nvPr>
            <p:ph type="title"/>
          </p:nvPr>
        </p:nvSpPr>
        <p:spPr>
          <a:xfrm>
            <a:off x="1143000" y="609600"/>
            <a:ext cx="9875520" cy="573741"/>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FD2A0AD7-C0C2-F40D-DE40-264186F2EB89}"/>
              </a:ext>
            </a:extLst>
          </p:cNvPr>
          <p:cNvSpPr>
            <a:spLocks noGrp="1"/>
          </p:cNvSpPr>
          <p:nvPr>
            <p:ph idx="1"/>
          </p:nvPr>
        </p:nvSpPr>
        <p:spPr>
          <a:xfrm>
            <a:off x="1145649" y="1490382"/>
            <a:ext cx="9872871" cy="4038600"/>
          </a:xfrm>
        </p:spPr>
        <p:txBody>
          <a:bodyPr/>
          <a:lstStyle/>
          <a:p>
            <a:r>
              <a:rPr lang="en-US" sz="1800" dirty="0">
                <a:ea typeface="Roboto" panose="02000000000000000000" pitchFamily="2" charset="0"/>
                <a:cs typeface="Roboto" panose="02000000000000000000" pitchFamily="2" charset="0"/>
              </a:rPr>
              <a:t>Change your server configuration file. A recommended configuration for the requested directory should be in the following format:</a:t>
            </a:r>
          </a:p>
          <a:p>
            <a:pPr marL="45720" indent="0">
              <a:buNone/>
            </a:pPr>
            <a:r>
              <a:rPr lang="en-US" sz="1800" dirty="0">
                <a:ea typeface="Roboto" panose="02000000000000000000" pitchFamily="2" charset="0"/>
                <a:cs typeface="Roboto" panose="02000000000000000000" pitchFamily="2" charset="0"/>
              </a:rPr>
              <a:t>	&lt;Directory /{YOUR DIRECTORY}&gt;</a:t>
            </a:r>
          </a:p>
          <a:p>
            <a:pPr marL="45720" indent="0">
              <a:buNone/>
            </a:pPr>
            <a:r>
              <a:rPr lang="en-US" sz="1800" dirty="0">
                <a:ea typeface="Roboto" panose="02000000000000000000" pitchFamily="2" charset="0"/>
                <a:cs typeface="Roboto" panose="02000000000000000000" pitchFamily="2" charset="0"/>
              </a:rPr>
              <a:t>		Options </a:t>
            </a:r>
            <a:r>
              <a:rPr lang="en-US" sz="1800" dirty="0" err="1">
                <a:ea typeface="Roboto" panose="02000000000000000000" pitchFamily="2" charset="0"/>
                <a:cs typeface="Roboto" panose="02000000000000000000" pitchFamily="2" charset="0"/>
              </a:rPr>
              <a:t>FollowSymLinks</a:t>
            </a:r>
            <a:endParaRPr lang="en-US" sz="1800" dirty="0">
              <a:ea typeface="Roboto" panose="02000000000000000000" pitchFamily="2" charset="0"/>
              <a:cs typeface="Roboto" panose="02000000000000000000" pitchFamily="2" charset="0"/>
            </a:endParaRPr>
          </a:p>
          <a:p>
            <a:pPr marL="45720" indent="0">
              <a:buNone/>
            </a:pPr>
            <a:r>
              <a:rPr lang="en-US" sz="1800" dirty="0">
                <a:ea typeface="Roboto" panose="02000000000000000000" pitchFamily="2" charset="0"/>
                <a:cs typeface="Roboto" panose="02000000000000000000" pitchFamily="2" charset="0"/>
              </a:rPr>
              <a:t>	&lt;/Directory&gt;</a:t>
            </a:r>
          </a:p>
          <a:p>
            <a:pPr marL="45720" indent="0">
              <a:buNone/>
            </a:pPr>
            <a:r>
              <a:rPr lang="en-US" sz="1800" dirty="0">
                <a:ea typeface="Roboto" panose="02000000000000000000" pitchFamily="2" charset="0"/>
                <a:cs typeface="Roboto" panose="02000000000000000000" pitchFamily="2" charset="0"/>
              </a:rPr>
              <a:t>    Remove the Indexes option from configuration. Do not forget to remove </a:t>
            </a:r>
            <a:r>
              <a:rPr lang="en-US" sz="1800" dirty="0" err="1">
                <a:ea typeface="Roboto" panose="02000000000000000000" pitchFamily="2" charset="0"/>
                <a:cs typeface="Roboto" panose="02000000000000000000" pitchFamily="2" charset="0"/>
              </a:rPr>
              <a:t>MultiViews</a:t>
            </a:r>
            <a:r>
              <a:rPr lang="en-US" sz="1800" dirty="0">
                <a:ea typeface="Roboto" panose="02000000000000000000" pitchFamily="2" charset="0"/>
                <a:cs typeface="Roboto" panose="02000000000000000000" pitchFamily="2" charset="0"/>
              </a:rPr>
              <a:t> as well.</a:t>
            </a:r>
          </a:p>
          <a:p>
            <a:r>
              <a:rPr lang="en-US" sz="1800" dirty="0">
                <a:ea typeface="Roboto" panose="02000000000000000000" pitchFamily="2" charset="0"/>
                <a:cs typeface="Roboto" panose="02000000000000000000" pitchFamily="2" charset="0"/>
              </a:rPr>
              <a:t>Configure the web server to disallow directory listing requests.</a:t>
            </a:r>
          </a:p>
          <a:p>
            <a:r>
              <a:rPr lang="en-US" sz="1800" dirty="0">
                <a:ea typeface="Roboto" panose="02000000000000000000" pitchFamily="2" charset="0"/>
                <a:cs typeface="Roboto" panose="02000000000000000000" pitchFamily="2" charset="0"/>
              </a:rPr>
              <a:t>Ensure that the latest security patches have been applied to the web server and the current stable version of the software is in use.</a:t>
            </a:r>
          </a:p>
          <a:p>
            <a:pPr marL="45720" indent="0">
              <a:buNone/>
            </a:pPr>
            <a:endParaRPr lang="en-US" sz="1800" dirty="0">
              <a:latin typeface="Roboto" panose="02000000000000000000" pitchFamily="2" charset="0"/>
              <a:ea typeface="Roboto" panose="02000000000000000000" pitchFamily="2" charset="0"/>
              <a:cs typeface="Roboto" panose="02000000000000000000" pitchFamily="2" charset="0"/>
            </a:endParaRPr>
          </a:p>
          <a:p>
            <a:pPr marL="45720" indent="0">
              <a:buNone/>
            </a:pPr>
            <a:endParaRPr lang="en-US" dirty="0"/>
          </a:p>
        </p:txBody>
      </p:sp>
    </p:spTree>
    <p:extLst>
      <p:ext uri="{BB962C8B-B14F-4D97-AF65-F5344CB8AC3E}">
        <p14:creationId xmlns:p14="http://schemas.microsoft.com/office/powerpoint/2010/main" val="15364979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7F8E2-9EC8-8E6F-2445-207E0DB361B4}"/>
              </a:ext>
            </a:extLst>
          </p:cNvPr>
          <p:cNvSpPr>
            <a:spLocks noGrp="1"/>
          </p:cNvSpPr>
          <p:nvPr>
            <p:ph type="title"/>
          </p:nvPr>
        </p:nvSpPr>
        <p:spPr>
          <a:xfrm>
            <a:off x="1143000" y="609600"/>
            <a:ext cx="9875520" cy="564776"/>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4ABA3880-8354-E60E-86E5-1C410DA614FE}"/>
              </a:ext>
            </a:extLst>
          </p:cNvPr>
          <p:cNvSpPr>
            <a:spLocks noGrp="1"/>
          </p:cNvSpPr>
          <p:nvPr>
            <p:ph idx="1"/>
          </p:nvPr>
        </p:nvSpPr>
        <p:spPr>
          <a:xfrm>
            <a:off x="1145649" y="1409700"/>
            <a:ext cx="9872871" cy="4038600"/>
          </a:xfrm>
        </p:spPr>
        <p:txBody>
          <a:bodyPr/>
          <a:lstStyle/>
          <a:p>
            <a:r>
              <a:rPr lang="en-US" dirty="0">
                <a:hlinkClick r:id="rId2"/>
              </a:rPr>
              <a:t>https://www.invicti.com/web-vulnerability-scanner/vulnerabilities/directory-listing-apache/</a:t>
            </a:r>
            <a:endParaRPr lang="en-US" dirty="0"/>
          </a:p>
          <a:p>
            <a:r>
              <a:rPr lang="en-US" dirty="0">
                <a:hlinkClick r:id="rId3"/>
              </a:rPr>
              <a:t>https://www.socinvestigation.com/directory-listing/</a:t>
            </a:r>
            <a:endParaRPr lang="en-US" dirty="0"/>
          </a:p>
          <a:p>
            <a:pPr marL="45720" indent="0">
              <a:buNone/>
            </a:pPr>
            <a:endParaRPr lang="en-US" dirty="0"/>
          </a:p>
        </p:txBody>
      </p:sp>
    </p:spTree>
    <p:extLst>
      <p:ext uri="{BB962C8B-B14F-4D97-AF65-F5344CB8AC3E}">
        <p14:creationId xmlns:p14="http://schemas.microsoft.com/office/powerpoint/2010/main" val="80444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5F50-EF09-B877-76B2-409B056530AF}"/>
              </a:ext>
            </a:extLst>
          </p:cNvPr>
          <p:cNvSpPr>
            <a:spLocks noGrp="1"/>
          </p:cNvSpPr>
          <p:nvPr>
            <p:ph type="title"/>
          </p:nvPr>
        </p:nvSpPr>
        <p:spPr>
          <a:xfrm>
            <a:off x="1143000" y="609600"/>
            <a:ext cx="9875520" cy="690282"/>
          </a:xfrm>
        </p:spPr>
        <p:txBody>
          <a:bodyPr>
            <a:normAutofit fontScale="90000"/>
          </a:bodyPr>
          <a:lstStyle/>
          <a:p>
            <a:r>
              <a:rPr lang="en-US" dirty="0"/>
              <a:t>14. Personal Identifiable Information Leakage</a:t>
            </a:r>
          </a:p>
        </p:txBody>
      </p:sp>
      <p:graphicFrame>
        <p:nvGraphicFramePr>
          <p:cNvPr id="4" name="Table 8">
            <a:extLst>
              <a:ext uri="{FF2B5EF4-FFF2-40B4-BE49-F238E27FC236}">
                <a16:creationId xmlns:a16="http://schemas.microsoft.com/office/drawing/2014/main" id="{7E7B9650-37EE-ABEA-9FEE-5FC8536E10D4}"/>
              </a:ext>
            </a:extLst>
          </p:cNvPr>
          <p:cNvGraphicFramePr>
            <a:graphicFrameLocks/>
          </p:cNvGraphicFramePr>
          <p:nvPr>
            <p:extLst>
              <p:ext uri="{D42A27DB-BD31-4B8C-83A1-F6EECF244321}">
                <p14:modId xmlns:p14="http://schemas.microsoft.com/office/powerpoint/2010/main" val="883781159"/>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00D74BF3-D9A4-5540-3800-158F68739D1F}"/>
              </a:ext>
            </a:extLst>
          </p:cNvPr>
          <p:cNvGraphicFramePr>
            <a:graphicFrameLocks noGrp="1"/>
          </p:cNvGraphicFramePr>
          <p:nvPr>
            <p:extLst>
              <p:ext uri="{D42A27DB-BD31-4B8C-83A1-F6EECF244321}">
                <p14:modId xmlns:p14="http://schemas.microsoft.com/office/powerpoint/2010/main" val="1014496933"/>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solidFill>
                            <a:schemeClr val="tx1"/>
                          </a:solidFill>
                        </a:rPr>
                        <a:t>PII Leakage</a:t>
                      </a:r>
                    </a:p>
                    <a:p>
                      <a:pPr algn="ctr"/>
                      <a:r>
                        <a:rPr lang="en-US" dirty="0">
                          <a:solidFill>
                            <a:schemeClr val="tx1"/>
                          </a:solidFill>
                        </a:rPr>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personal identifiable information leakage.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http://3.110.31.57/profile/16/edit/</a:t>
                      </a: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Seller Information</a:t>
                      </a: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1793915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BC20-424B-567A-ADB2-5D4884B639A3}"/>
              </a:ext>
            </a:extLst>
          </p:cNvPr>
          <p:cNvSpPr>
            <a:spLocks noGrp="1"/>
          </p:cNvSpPr>
          <p:nvPr>
            <p:ph type="title"/>
          </p:nvPr>
        </p:nvSpPr>
        <p:spPr>
          <a:xfrm>
            <a:off x="1143000" y="609600"/>
            <a:ext cx="9875520" cy="555812"/>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788D2B8F-7D4B-BE49-89E3-C8D84AEAF053}"/>
              </a:ext>
            </a:extLst>
          </p:cNvPr>
          <p:cNvSpPr>
            <a:spLocks noGrp="1"/>
          </p:cNvSpPr>
          <p:nvPr>
            <p:ph idx="1"/>
          </p:nvPr>
        </p:nvSpPr>
        <p:spPr>
          <a:xfrm>
            <a:off x="1140351" y="1409700"/>
            <a:ext cx="9872871" cy="4038600"/>
          </a:xfrm>
        </p:spPr>
        <p:txBody>
          <a:bodyPr/>
          <a:lstStyle/>
          <a:p>
            <a:r>
              <a:rPr lang="en-US" dirty="0"/>
              <a:t>Hackers can execute some </a:t>
            </a:r>
            <a:r>
              <a:rPr lang="en-US" dirty="0" err="1"/>
              <a:t>sql</a:t>
            </a:r>
            <a:r>
              <a:rPr lang="en-US" dirty="0"/>
              <a:t> commands given below. Using this commands hackers can view the name of the database and version being used.</a:t>
            </a:r>
          </a:p>
          <a:p>
            <a:pPr marL="45720" indent="0">
              <a:buNone/>
            </a:pPr>
            <a:r>
              <a:rPr lang="en-US" dirty="0"/>
              <a:t>http://65.2.179.27/products.php?cat=1%27%20union%20select%201,database(),3,version(),5,6,7--+</a:t>
            </a:r>
          </a:p>
          <a:p>
            <a:pPr marL="45720" indent="0">
              <a:buNone/>
            </a:pPr>
            <a:r>
              <a:rPr lang="en-US" dirty="0"/>
              <a:t> </a:t>
            </a:r>
          </a:p>
        </p:txBody>
      </p:sp>
      <p:pic>
        <p:nvPicPr>
          <p:cNvPr id="5" name="Picture 4">
            <a:extLst>
              <a:ext uri="{FF2B5EF4-FFF2-40B4-BE49-F238E27FC236}">
                <a16:creationId xmlns:a16="http://schemas.microsoft.com/office/drawing/2014/main" id="{B51B4EA3-CFAC-3237-DB05-1E11F81731CF}"/>
              </a:ext>
            </a:extLst>
          </p:cNvPr>
          <p:cNvPicPr>
            <a:picLocks noChangeAspect="1"/>
          </p:cNvPicPr>
          <p:nvPr/>
        </p:nvPicPr>
        <p:blipFill rotWithShape="1">
          <a:blip r:embed="rId2">
            <a:extLst>
              <a:ext uri="{28A0092B-C50C-407E-A947-70E740481C1C}">
                <a14:useLocalDpi xmlns:a14="http://schemas.microsoft.com/office/drawing/2010/main" val="0"/>
              </a:ext>
            </a:extLst>
          </a:blip>
          <a:srcRect r="31774"/>
          <a:stretch/>
        </p:blipFill>
        <p:spPr>
          <a:xfrm>
            <a:off x="3472940" y="2751112"/>
            <a:ext cx="6644614" cy="35969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52867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7F0A-27C0-9355-FD61-8F7237664FCA}"/>
              </a:ext>
            </a:extLst>
          </p:cNvPr>
          <p:cNvSpPr>
            <a:spLocks noGrp="1"/>
          </p:cNvSpPr>
          <p:nvPr>
            <p:ph type="title"/>
          </p:nvPr>
        </p:nvSpPr>
        <p:spPr>
          <a:xfrm>
            <a:off x="1143000" y="609600"/>
            <a:ext cx="9875520" cy="546847"/>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55D3FB97-43E3-C30E-6409-8D10A86D75B8}"/>
              </a:ext>
            </a:extLst>
          </p:cNvPr>
          <p:cNvSpPr>
            <a:spLocks noGrp="1"/>
          </p:cNvSpPr>
          <p:nvPr>
            <p:ph idx="1"/>
          </p:nvPr>
        </p:nvSpPr>
        <p:spPr>
          <a:xfrm>
            <a:off x="1140351" y="1409700"/>
            <a:ext cx="9872871" cy="4038600"/>
          </a:xfrm>
        </p:spPr>
        <p:txBody>
          <a:bodyPr/>
          <a:lstStyle/>
          <a:p>
            <a:r>
              <a:rPr lang="en-US" dirty="0"/>
              <a:t>On the main shopping page, visit any product- there you will find Seller Info.</a:t>
            </a:r>
          </a:p>
          <a:p>
            <a:pPr marL="45720" indent="0">
              <a:buNone/>
            </a:pPr>
            <a:endParaRPr lang="en-US" dirty="0"/>
          </a:p>
        </p:txBody>
      </p:sp>
      <p:pic>
        <p:nvPicPr>
          <p:cNvPr id="5" name="Picture 4">
            <a:extLst>
              <a:ext uri="{FF2B5EF4-FFF2-40B4-BE49-F238E27FC236}">
                <a16:creationId xmlns:a16="http://schemas.microsoft.com/office/drawing/2014/main" id="{3879F8F6-F63E-926B-71F6-055D0194D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244" y="2182787"/>
            <a:ext cx="3245084" cy="35187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60989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3BE9-BE53-D0EE-3A7A-DF83065DEDE5}"/>
              </a:ext>
            </a:extLst>
          </p:cNvPr>
          <p:cNvSpPr>
            <a:spLocks noGrp="1"/>
          </p:cNvSpPr>
          <p:nvPr>
            <p:ph type="title"/>
          </p:nvPr>
        </p:nvSpPr>
        <p:spPr>
          <a:xfrm>
            <a:off x="1143000" y="609600"/>
            <a:ext cx="9875520" cy="654424"/>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675C6445-7DE7-1B4C-E1D5-EC3950B4FE81}"/>
              </a:ext>
            </a:extLst>
          </p:cNvPr>
          <p:cNvSpPr>
            <a:spLocks noGrp="1"/>
          </p:cNvSpPr>
          <p:nvPr>
            <p:ph idx="1"/>
          </p:nvPr>
        </p:nvSpPr>
        <p:spPr>
          <a:xfrm>
            <a:off x="1145649" y="1483659"/>
            <a:ext cx="9872871" cy="4038600"/>
          </a:xfrm>
        </p:spPr>
        <p:txBody>
          <a:bodyPr/>
          <a:lstStyle/>
          <a:p>
            <a:r>
              <a:rPr lang="en-US" dirty="0"/>
              <a:t>On clicking on seller info you will find name, rating, city, PAN number and email.</a:t>
            </a:r>
          </a:p>
          <a:p>
            <a:pPr marL="45720" indent="0">
              <a:buNone/>
            </a:pPr>
            <a:endParaRPr lang="en-US" dirty="0"/>
          </a:p>
        </p:txBody>
      </p:sp>
      <p:pic>
        <p:nvPicPr>
          <p:cNvPr id="5" name="Picture 4">
            <a:extLst>
              <a:ext uri="{FF2B5EF4-FFF2-40B4-BE49-F238E27FC236}">
                <a16:creationId xmlns:a16="http://schemas.microsoft.com/office/drawing/2014/main" id="{136C0524-BC56-466B-D8BA-2CB0B3BB7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442" y="2788024"/>
            <a:ext cx="5020836" cy="24404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53952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ECF3-30F1-2874-A187-A1B43C7778AC}"/>
              </a:ext>
            </a:extLst>
          </p:cNvPr>
          <p:cNvSpPr>
            <a:spLocks noGrp="1"/>
          </p:cNvSpPr>
          <p:nvPr>
            <p:ph type="title"/>
          </p:nvPr>
        </p:nvSpPr>
        <p:spPr>
          <a:xfrm>
            <a:off x="1143000" y="609600"/>
            <a:ext cx="9875520" cy="555812"/>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728ED4B1-DB90-C9A2-EE08-5D4D77996D16}"/>
              </a:ext>
            </a:extLst>
          </p:cNvPr>
          <p:cNvSpPr>
            <a:spLocks noGrp="1"/>
          </p:cNvSpPr>
          <p:nvPr>
            <p:ph idx="1"/>
          </p:nvPr>
        </p:nvSpPr>
        <p:spPr>
          <a:xfrm>
            <a:off x="1145649" y="1304365"/>
            <a:ext cx="9872871" cy="4038600"/>
          </a:xfrm>
        </p:spPr>
        <p:txBody>
          <a:bodyPr/>
          <a:lstStyle/>
          <a:p>
            <a:r>
              <a:rPr lang="en-US" dirty="0"/>
              <a:t>Login in your account- Go to your profile section, there you will find edit profile section (</a:t>
            </a:r>
            <a:r>
              <a:rPr lang="en-US" sz="2400" b="0" i="0" u="none" strike="noStrike" dirty="0">
                <a:solidFill>
                  <a:schemeClr val="dk1"/>
                </a:solidFill>
                <a:latin typeface="Calibri"/>
                <a:ea typeface="Calibri"/>
                <a:cs typeface="Calibri"/>
                <a:sym typeface="Calibri"/>
              </a:rPr>
              <a:t>http://3.110.31.57/profile/16/edit/</a:t>
            </a:r>
            <a:r>
              <a:rPr lang="en-US" dirty="0"/>
              <a:t>)</a:t>
            </a:r>
          </a:p>
          <a:p>
            <a:pPr marL="45720" indent="0">
              <a:buNone/>
            </a:pPr>
            <a:endParaRPr lang="en-US" dirty="0"/>
          </a:p>
        </p:txBody>
      </p:sp>
      <p:pic>
        <p:nvPicPr>
          <p:cNvPr id="5" name="Picture 4">
            <a:extLst>
              <a:ext uri="{FF2B5EF4-FFF2-40B4-BE49-F238E27FC236}">
                <a16:creationId xmlns:a16="http://schemas.microsoft.com/office/drawing/2014/main" id="{36A12313-532B-EBE6-A324-CEFA9A1F65B6}"/>
              </a:ext>
            </a:extLst>
          </p:cNvPr>
          <p:cNvPicPr>
            <a:picLocks noChangeAspect="1"/>
          </p:cNvPicPr>
          <p:nvPr/>
        </p:nvPicPr>
        <p:blipFill rotWithShape="1">
          <a:blip r:embed="rId2">
            <a:extLst>
              <a:ext uri="{28A0092B-C50C-407E-A947-70E740481C1C}">
                <a14:useLocalDpi xmlns:a14="http://schemas.microsoft.com/office/drawing/2010/main" val="0"/>
              </a:ext>
            </a:extLst>
          </a:blip>
          <a:srcRect l="27814" t="24817" r="21850"/>
          <a:stretch/>
        </p:blipFill>
        <p:spPr>
          <a:xfrm>
            <a:off x="3541059" y="2376545"/>
            <a:ext cx="4840941" cy="38673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607082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57703-6901-0851-87E3-CACC96B360F2}"/>
              </a:ext>
            </a:extLst>
          </p:cNvPr>
          <p:cNvSpPr>
            <a:spLocks noGrp="1"/>
          </p:cNvSpPr>
          <p:nvPr>
            <p:ph type="title"/>
          </p:nvPr>
        </p:nvSpPr>
        <p:spPr>
          <a:xfrm>
            <a:off x="1143000" y="609600"/>
            <a:ext cx="9875520" cy="645459"/>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E0EEF2AF-3FB6-C176-E83E-9FC65A3C274A}"/>
              </a:ext>
            </a:extLst>
          </p:cNvPr>
          <p:cNvSpPr>
            <a:spLocks noGrp="1"/>
          </p:cNvSpPr>
          <p:nvPr>
            <p:ph idx="1"/>
          </p:nvPr>
        </p:nvSpPr>
        <p:spPr>
          <a:xfrm>
            <a:off x="1140351" y="1331259"/>
            <a:ext cx="9872871" cy="4038600"/>
          </a:xfrm>
        </p:spPr>
        <p:txBody>
          <a:bodyPr/>
          <a:lstStyle/>
          <a:p>
            <a:r>
              <a:rPr lang="en-US" dirty="0"/>
              <a:t>Using brute force on profile ID – We can see profiles of other users and their personal information.</a:t>
            </a:r>
          </a:p>
          <a:p>
            <a:pPr marL="45720" indent="0">
              <a:buNone/>
            </a:pPr>
            <a:endParaRPr lang="en-US" dirty="0"/>
          </a:p>
        </p:txBody>
      </p:sp>
      <p:pic>
        <p:nvPicPr>
          <p:cNvPr id="5" name="Picture 4">
            <a:extLst>
              <a:ext uri="{FF2B5EF4-FFF2-40B4-BE49-F238E27FC236}">
                <a16:creationId xmlns:a16="http://schemas.microsoft.com/office/drawing/2014/main" id="{643D8E2E-3F2D-039C-C0EF-E52767BD3124}"/>
              </a:ext>
            </a:extLst>
          </p:cNvPr>
          <p:cNvPicPr>
            <a:picLocks noChangeAspect="1"/>
          </p:cNvPicPr>
          <p:nvPr/>
        </p:nvPicPr>
        <p:blipFill rotWithShape="1">
          <a:blip r:embed="rId2">
            <a:extLst>
              <a:ext uri="{28A0092B-C50C-407E-A947-70E740481C1C}">
                <a14:useLocalDpi xmlns:a14="http://schemas.microsoft.com/office/drawing/2010/main" val="0"/>
              </a:ext>
            </a:extLst>
          </a:blip>
          <a:srcRect b="48479"/>
          <a:stretch/>
        </p:blipFill>
        <p:spPr>
          <a:xfrm>
            <a:off x="2384530" y="2257942"/>
            <a:ext cx="7064352" cy="31881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69632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EDAB-D0BD-F81E-DF5A-3AA45DB833AA}"/>
              </a:ext>
            </a:extLst>
          </p:cNvPr>
          <p:cNvSpPr>
            <a:spLocks noGrp="1"/>
          </p:cNvSpPr>
          <p:nvPr>
            <p:ph type="title"/>
          </p:nvPr>
        </p:nvSpPr>
        <p:spPr>
          <a:xfrm>
            <a:off x="1143000" y="609600"/>
            <a:ext cx="9875520" cy="645459"/>
          </a:xfrm>
        </p:spPr>
        <p:txBody>
          <a:bodyPr>
            <a:normAutofit fontScale="90000"/>
          </a:bodyPr>
          <a:lstStyle/>
          <a:p>
            <a:r>
              <a:rPr lang="en-US" dirty="0"/>
              <a:t>Proof of Concept (PoC)</a:t>
            </a:r>
          </a:p>
        </p:txBody>
      </p:sp>
      <p:pic>
        <p:nvPicPr>
          <p:cNvPr id="5" name="Content Placeholder 4">
            <a:extLst>
              <a:ext uri="{FF2B5EF4-FFF2-40B4-BE49-F238E27FC236}">
                <a16:creationId xmlns:a16="http://schemas.microsoft.com/office/drawing/2014/main" id="{26A41675-5271-E19A-834A-B13B587245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699" y="1635406"/>
            <a:ext cx="5199427" cy="403860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FB7BADE-29B7-4AB5-F53E-1DCE617E3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7694" y="1640439"/>
            <a:ext cx="5280212" cy="40335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60059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3C38-C4BF-F264-5FD2-99FC2FF759CD}"/>
              </a:ext>
            </a:extLst>
          </p:cNvPr>
          <p:cNvSpPr>
            <a:spLocks noGrp="1"/>
          </p:cNvSpPr>
          <p:nvPr>
            <p:ph type="title"/>
          </p:nvPr>
        </p:nvSpPr>
        <p:spPr>
          <a:xfrm>
            <a:off x="1143000" y="609600"/>
            <a:ext cx="9875520" cy="582706"/>
          </a:xfrm>
        </p:spPr>
        <p:txBody>
          <a:bodyPr>
            <a:normAutofit fontScale="90000"/>
          </a:bodyPr>
          <a:lstStyle/>
          <a:p>
            <a:r>
              <a:rPr lang="en-US" dirty="0"/>
              <a:t>Business Impact - High</a:t>
            </a:r>
          </a:p>
        </p:txBody>
      </p:sp>
      <p:sp>
        <p:nvSpPr>
          <p:cNvPr id="3" name="Content Placeholder 2">
            <a:extLst>
              <a:ext uri="{FF2B5EF4-FFF2-40B4-BE49-F238E27FC236}">
                <a16:creationId xmlns:a16="http://schemas.microsoft.com/office/drawing/2014/main" id="{497DED2B-C221-4028-0C8B-4D9DD612EB9D}"/>
              </a:ext>
            </a:extLst>
          </p:cNvPr>
          <p:cNvSpPr>
            <a:spLocks noGrp="1"/>
          </p:cNvSpPr>
          <p:nvPr>
            <p:ph idx="1"/>
          </p:nvPr>
        </p:nvSpPr>
        <p:spPr>
          <a:xfrm>
            <a:off x="1143000" y="1526241"/>
            <a:ext cx="9872871" cy="4038600"/>
          </a:xfrm>
        </p:spPr>
        <p:txBody>
          <a:bodyPr/>
          <a:lstStyle/>
          <a:p>
            <a:r>
              <a:rPr lang="en-US" dirty="0"/>
              <a:t>Leaking personal information like pan card, physical address is very dangerous, as the hacker can use this information to hack any person socially.</a:t>
            </a:r>
          </a:p>
          <a:p>
            <a:pPr marL="45720" indent="0">
              <a:buNone/>
            </a:pPr>
            <a:endParaRPr lang="en-US" dirty="0"/>
          </a:p>
        </p:txBody>
      </p:sp>
    </p:spTree>
    <p:extLst>
      <p:ext uri="{BB962C8B-B14F-4D97-AF65-F5344CB8AC3E}">
        <p14:creationId xmlns:p14="http://schemas.microsoft.com/office/powerpoint/2010/main" val="41014941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E64F-1354-AF1D-474B-5DFEEFE75797}"/>
              </a:ext>
            </a:extLst>
          </p:cNvPr>
          <p:cNvSpPr>
            <a:spLocks noGrp="1"/>
          </p:cNvSpPr>
          <p:nvPr>
            <p:ph type="title"/>
          </p:nvPr>
        </p:nvSpPr>
        <p:spPr>
          <a:xfrm>
            <a:off x="1143000" y="609600"/>
            <a:ext cx="9875520" cy="609600"/>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87E4532C-A9D5-53E2-32FC-3DFF6947430A}"/>
              </a:ext>
            </a:extLst>
          </p:cNvPr>
          <p:cNvSpPr>
            <a:spLocks noGrp="1"/>
          </p:cNvSpPr>
          <p:nvPr>
            <p:ph idx="1"/>
          </p:nvPr>
        </p:nvSpPr>
        <p:spPr>
          <a:xfrm>
            <a:off x="1145649" y="1591235"/>
            <a:ext cx="9872871" cy="4038600"/>
          </a:xfrm>
        </p:spPr>
        <p:txBody>
          <a:bodyPr/>
          <a:lstStyle/>
          <a:p>
            <a:pPr algn="l"/>
            <a:r>
              <a:rPr lang="en-US" sz="2000" i="0" u="none" strike="noStrike" dirty="0">
                <a:effectLst/>
              </a:rPr>
              <a:t>Automatic USB encryption = Encrypt, manage and secure USB storage devices by safeguarding data in transit. Password-based, easy to use and very efficient.</a:t>
            </a:r>
          </a:p>
          <a:p>
            <a:pPr algn="l"/>
            <a:r>
              <a:rPr lang="en-US" sz="2000" i="0" u="none" strike="noStrike" dirty="0">
                <a:effectLst/>
              </a:rPr>
              <a:t>USB &amp; Peripheral port control = Define granular access rights for removable devices and peripheral ports and establish policies for users, computers and groups, maintaining productivity while enforcing device security.</a:t>
            </a:r>
          </a:p>
          <a:p>
            <a:pPr marL="45720" indent="0" algn="l">
              <a:buNone/>
            </a:pPr>
            <a:endParaRPr lang="en-US" b="0" i="0" u="none" strike="noStrike" dirty="0">
              <a:solidFill>
                <a:srgbClr val="000000"/>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16246013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5216-54EB-56CA-D790-9EDD1A9070A2}"/>
              </a:ext>
            </a:extLst>
          </p:cNvPr>
          <p:cNvSpPr>
            <a:spLocks noGrp="1"/>
          </p:cNvSpPr>
          <p:nvPr>
            <p:ph type="title"/>
          </p:nvPr>
        </p:nvSpPr>
        <p:spPr>
          <a:xfrm>
            <a:off x="1143000" y="609600"/>
            <a:ext cx="9875520" cy="609600"/>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30DC9165-8373-ED35-CC20-659F1BFA2C6D}"/>
              </a:ext>
            </a:extLst>
          </p:cNvPr>
          <p:cNvSpPr>
            <a:spLocks noGrp="1"/>
          </p:cNvSpPr>
          <p:nvPr>
            <p:ph idx="1"/>
          </p:nvPr>
        </p:nvSpPr>
        <p:spPr>
          <a:xfrm>
            <a:off x="1140351" y="1409700"/>
            <a:ext cx="9872871" cy="4038600"/>
          </a:xfrm>
        </p:spPr>
        <p:txBody>
          <a:bodyPr/>
          <a:lstStyle/>
          <a:p>
            <a:r>
              <a:rPr lang="en-US" dirty="0">
                <a:hlinkClick r:id="rId2"/>
              </a:rPr>
              <a:t>https://www.endpointprotector.com/lp/data-leakage-prevention</a:t>
            </a:r>
            <a:endParaRPr lang="en-US" dirty="0"/>
          </a:p>
          <a:p>
            <a:r>
              <a:rPr lang="en-US" dirty="0">
                <a:hlinkClick r:id="rId3"/>
              </a:rPr>
              <a:t>https://www.zerofox.com/blog/damaging-consequences-data-leakage/</a:t>
            </a:r>
            <a:endParaRPr lang="en-US" dirty="0"/>
          </a:p>
          <a:p>
            <a:r>
              <a:rPr lang="en-US" dirty="0">
                <a:hlinkClick r:id="rId4"/>
              </a:rPr>
              <a:t>https://www.geeksforgeeks.org/personally-identifiable-information-leakage-vulnerability/</a:t>
            </a:r>
            <a:endParaRPr lang="en-US" dirty="0"/>
          </a:p>
          <a:p>
            <a:pPr marL="45720" indent="0">
              <a:buNone/>
            </a:pPr>
            <a:endParaRPr lang="en-US" dirty="0"/>
          </a:p>
        </p:txBody>
      </p:sp>
    </p:spTree>
    <p:extLst>
      <p:ext uri="{BB962C8B-B14F-4D97-AF65-F5344CB8AC3E}">
        <p14:creationId xmlns:p14="http://schemas.microsoft.com/office/powerpoint/2010/main" val="13210791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1604-8880-F6D7-1AA9-D659A1AEBF4B}"/>
              </a:ext>
            </a:extLst>
          </p:cNvPr>
          <p:cNvSpPr>
            <a:spLocks noGrp="1"/>
          </p:cNvSpPr>
          <p:nvPr>
            <p:ph type="title"/>
          </p:nvPr>
        </p:nvSpPr>
        <p:spPr>
          <a:xfrm>
            <a:off x="1143000" y="609600"/>
            <a:ext cx="9875520" cy="762000"/>
          </a:xfrm>
        </p:spPr>
        <p:txBody>
          <a:bodyPr/>
          <a:lstStyle/>
          <a:p>
            <a:r>
              <a:rPr lang="en-US" dirty="0"/>
              <a:t>15. Open Redirection</a:t>
            </a:r>
          </a:p>
        </p:txBody>
      </p:sp>
      <p:graphicFrame>
        <p:nvGraphicFramePr>
          <p:cNvPr id="4" name="Table 8">
            <a:extLst>
              <a:ext uri="{FF2B5EF4-FFF2-40B4-BE49-F238E27FC236}">
                <a16:creationId xmlns:a16="http://schemas.microsoft.com/office/drawing/2014/main" id="{BA0BE20C-F690-07B8-49F3-36DA6B3B60A9}"/>
              </a:ext>
            </a:extLst>
          </p:cNvPr>
          <p:cNvGraphicFramePr>
            <a:graphicFrameLocks/>
          </p:cNvGraphicFramePr>
          <p:nvPr>
            <p:extLst>
              <p:ext uri="{D42A27DB-BD31-4B8C-83A1-F6EECF244321}">
                <p14:modId xmlns:p14="http://schemas.microsoft.com/office/powerpoint/2010/main" val="4020613374"/>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BF1C1222-D0E2-9ED1-E326-CAA41E3CE5C3}"/>
              </a:ext>
            </a:extLst>
          </p:cNvPr>
          <p:cNvGraphicFramePr>
            <a:graphicFrameLocks noGrp="1"/>
          </p:cNvGraphicFramePr>
          <p:nvPr>
            <p:extLst>
              <p:ext uri="{D42A27DB-BD31-4B8C-83A1-F6EECF244321}">
                <p14:modId xmlns:p14="http://schemas.microsoft.com/office/powerpoint/2010/main" val="1141146088"/>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t>Open Redirection</a:t>
                      </a:r>
                    </a:p>
                    <a:p>
                      <a:pPr algn="ctr"/>
                      <a:r>
                        <a:rPr lang="en-US" dirty="0"/>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open redirection.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http://3.110.31.57/redirect.php?url=www.chandanstore.com</a:t>
                      </a: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err="1">
                          <a:solidFill>
                            <a:schemeClr val="dk1"/>
                          </a:solidFill>
                          <a:latin typeface="Calibri"/>
                          <a:ea typeface="Calibri"/>
                          <a:cs typeface="Calibri"/>
                          <a:sym typeface="Calibri"/>
                        </a:rPr>
                        <a:t>url</a:t>
                      </a:r>
                      <a:r>
                        <a:rPr lang="en-US" sz="1800" b="0" dirty="0">
                          <a:solidFill>
                            <a:schemeClr val="dk1"/>
                          </a:solidFill>
                          <a:latin typeface="Calibri"/>
                          <a:ea typeface="Calibri"/>
                          <a:cs typeface="Calibri"/>
                          <a:sym typeface="Calibri"/>
                        </a:rPr>
                        <a:t>=</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34929989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5F16-9D20-022E-BC39-DC304B215E40}"/>
              </a:ext>
            </a:extLst>
          </p:cNvPr>
          <p:cNvSpPr>
            <a:spLocks noGrp="1"/>
          </p:cNvSpPr>
          <p:nvPr>
            <p:ph type="title"/>
          </p:nvPr>
        </p:nvSpPr>
        <p:spPr>
          <a:xfrm>
            <a:off x="1143000" y="609600"/>
            <a:ext cx="9875520" cy="645459"/>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E8A33E96-FCA9-CF60-AD7A-B571F50F8091}"/>
              </a:ext>
            </a:extLst>
          </p:cNvPr>
          <p:cNvSpPr>
            <a:spLocks noGrp="1"/>
          </p:cNvSpPr>
          <p:nvPr>
            <p:ph idx="1"/>
          </p:nvPr>
        </p:nvSpPr>
        <p:spPr>
          <a:xfrm>
            <a:off x="1140351" y="1409700"/>
            <a:ext cx="9872871" cy="4038600"/>
          </a:xfrm>
        </p:spPr>
        <p:txBody>
          <a:bodyPr/>
          <a:lstStyle/>
          <a:p>
            <a:r>
              <a:rPr lang="en-US" dirty="0"/>
              <a:t>Login to your account and go to any product.</a:t>
            </a:r>
          </a:p>
          <a:p>
            <a:r>
              <a:rPr lang="en-US" dirty="0"/>
              <a:t>You will find the brand website over there.</a:t>
            </a:r>
          </a:p>
          <a:p>
            <a:pPr marL="45720" indent="0">
              <a:buNone/>
            </a:pPr>
            <a:endParaRPr lang="en-US" dirty="0"/>
          </a:p>
        </p:txBody>
      </p:sp>
      <p:pic>
        <p:nvPicPr>
          <p:cNvPr id="7" name="Picture 6">
            <a:extLst>
              <a:ext uri="{FF2B5EF4-FFF2-40B4-BE49-F238E27FC236}">
                <a16:creationId xmlns:a16="http://schemas.microsoft.com/office/drawing/2014/main" id="{C85FAA87-CA92-93CA-DEC3-CF4F3DE09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212" y="2416340"/>
            <a:ext cx="3924194" cy="35394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8823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37BA-42DC-264A-5CD0-7F13914EFEB3}"/>
              </a:ext>
            </a:extLst>
          </p:cNvPr>
          <p:cNvSpPr>
            <a:spLocks noGrp="1"/>
          </p:cNvSpPr>
          <p:nvPr>
            <p:ph type="title"/>
          </p:nvPr>
        </p:nvSpPr>
        <p:spPr>
          <a:xfrm>
            <a:off x="1143000" y="609600"/>
            <a:ext cx="9875520" cy="564776"/>
          </a:xfrm>
        </p:spPr>
        <p:txBody>
          <a:bodyPr>
            <a:normAutofit fontScale="90000"/>
          </a:bodyPr>
          <a:lstStyle/>
          <a:p>
            <a:r>
              <a:rPr lang="en-US" dirty="0"/>
              <a:t>Business Impact – Extremely High</a:t>
            </a:r>
          </a:p>
        </p:txBody>
      </p:sp>
      <p:sp>
        <p:nvSpPr>
          <p:cNvPr id="3" name="Content Placeholder 2">
            <a:extLst>
              <a:ext uri="{FF2B5EF4-FFF2-40B4-BE49-F238E27FC236}">
                <a16:creationId xmlns:a16="http://schemas.microsoft.com/office/drawing/2014/main" id="{44046105-8CFB-E6CF-1079-BFA5A5DAD711}"/>
              </a:ext>
            </a:extLst>
          </p:cNvPr>
          <p:cNvSpPr>
            <a:spLocks noGrp="1"/>
          </p:cNvSpPr>
          <p:nvPr>
            <p:ph idx="1"/>
          </p:nvPr>
        </p:nvSpPr>
        <p:spPr>
          <a:xfrm>
            <a:off x="1140351" y="1409700"/>
            <a:ext cx="9872871" cy="4038600"/>
          </a:xfrm>
        </p:spPr>
        <p:txBody>
          <a:bodyPr/>
          <a:lstStyle/>
          <a:p>
            <a:r>
              <a:rPr lang="en-US" dirty="0"/>
              <a:t>The SQL Injections in the Life Store Web Application are very dangerous as the attacker can gain complete access to the database.</a:t>
            </a:r>
          </a:p>
          <a:p>
            <a:r>
              <a:rPr lang="en-US" dirty="0"/>
              <a:t>Attacker can decrypt this hash passwords and gain access to customer’s, seller’s and as well as admin dashboard.</a:t>
            </a:r>
          </a:p>
          <a:p>
            <a:pPr marL="45720" indent="0">
              <a:buNone/>
            </a:pPr>
            <a:endParaRPr lang="en-US" dirty="0"/>
          </a:p>
        </p:txBody>
      </p:sp>
      <p:pic>
        <p:nvPicPr>
          <p:cNvPr id="4" name="object 6">
            <a:extLst>
              <a:ext uri="{FF2B5EF4-FFF2-40B4-BE49-F238E27FC236}">
                <a16:creationId xmlns:a16="http://schemas.microsoft.com/office/drawing/2014/main" id="{0AC79913-D8B0-7649-E83A-5E30E9A2E92E}"/>
              </a:ext>
            </a:extLst>
          </p:cNvPr>
          <p:cNvPicPr/>
          <p:nvPr/>
        </p:nvPicPr>
        <p:blipFill rotWithShape="1">
          <a:blip r:embed="rId2" cstate="print"/>
          <a:srcRect t="29088"/>
          <a:stretch/>
        </p:blipFill>
        <p:spPr>
          <a:xfrm>
            <a:off x="685800" y="3327699"/>
            <a:ext cx="10820400" cy="23559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1923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9643A-2566-ECE7-3604-391DC1F0186E}"/>
              </a:ext>
            </a:extLst>
          </p:cNvPr>
          <p:cNvSpPr>
            <a:spLocks noGrp="1"/>
          </p:cNvSpPr>
          <p:nvPr>
            <p:ph type="title"/>
          </p:nvPr>
        </p:nvSpPr>
        <p:spPr>
          <a:xfrm>
            <a:off x="1143000" y="609600"/>
            <a:ext cx="9875520" cy="645459"/>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CDCA21AB-AA54-00E6-750D-861A6734CFEB}"/>
              </a:ext>
            </a:extLst>
          </p:cNvPr>
          <p:cNvSpPr>
            <a:spLocks noGrp="1"/>
          </p:cNvSpPr>
          <p:nvPr>
            <p:ph idx="1"/>
          </p:nvPr>
        </p:nvSpPr>
        <p:spPr>
          <a:xfrm>
            <a:off x="1140351" y="1483659"/>
            <a:ext cx="9872871" cy="4038600"/>
          </a:xfrm>
        </p:spPr>
        <p:txBody>
          <a:bodyPr/>
          <a:lstStyle/>
          <a:p>
            <a:r>
              <a:rPr lang="en-US" sz="2000" dirty="0">
                <a:latin typeface="Roboto" panose="02000000000000000000" pitchFamily="2" charset="0"/>
                <a:ea typeface="Roboto" panose="02000000000000000000" pitchFamily="2" charset="0"/>
                <a:cs typeface="Roboto" panose="02000000000000000000" pitchFamily="2" charset="0"/>
              </a:rPr>
              <a:t>When you click on the brand website, you will be redirected to this </a:t>
            </a:r>
            <a:r>
              <a:rPr lang="en-US" sz="2000" dirty="0" err="1">
                <a:latin typeface="Roboto" panose="02000000000000000000" pitchFamily="2" charset="0"/>
                <a:ea typeface="Roboto" panose="02000000000000000000" pitchFamily="2" charset="0"/>
                <a:cs typeface="Roboto" panose="02000000000000000000" pitchFamily="2" charset="0"/>
              </a:rPr>
              <a:t>url</a:t>
            </a:r>
            <a:r>
              <a:rPr lang="en-US" sz="2000" dirty="0">
                <a:latin typeface="Roboto" panose="02000000000000000000" pitchFamily="2" charset="0"/>
                <a:ea typeface="Roboto" panose="02000000000000000000" pitchFamily="2" charset="0"/>
                <a:cs typeface="Roboto" panose="02000000000000000000" pitchFamily="2" charset="0"/>
              </a:rPr>
              <a:t> - </a:t>
            </a:r>
            <a:r>
              <a:rPr lang="en-US" sz="2000" b="0" i="0" u="none" strike="noStrike" dirty="0">
                <a:solidFill>
                  <a:schemeClr val="dk1"/>
                </a:solidFill>
                <a:latin typeface="Roboto" panose="02000000000000000000" pitchFamily="2" charset="0"/>
                <a:ea typeface="Roboto" panose="02000000000000000000" pitchFamily="2" charset="0"/>
                <a:cs typeface="Roboto" panose="02000000000000000000" pitchFamily="2" charset="0"/>
                <a:sym typeface="Calibri"/>
              </a:rPr>
              <a:t>http://3.110.31.57/redirect.php?url=www.chandanstore.com</a:t>
            </a:r>
            <a:endParaRPr lang="en-US" sz="2000" b="1" dirty="0">
              <a:solidFill>
                <a:schemeClr val="dk1"/>
              </a:solidFill>
              <a:latin typeface="Roboto" panose="02000000000000000000" pitchFamily="2" charset="0"/>
              <a:ea typeface="Roboto" panose="02000000000000000000" pitchFamily="2" charset="0"/>
              <a:cs typeface="Roboto" panose="02000000000000000000" pitchFamily="2" charset="0"/>
              <a:sym typeface="Calibri"/>
            </a:endParaRPr>
          </a:p>
          <a:p>
            <a:pPr marL="45720" indent="0">
              <a:buNone/>
            </a:pPr>
            <a:r>
              <a:rPr lang="en-US" dirty="0"/>
              <a:t> </a:t>
            </a:r>
          </a:p>
        </p:txBody>
      </p:sp>
      <p:pic>
        <p:nvPicPr>
          <p:cNvPr id="5" name="Picture 4">
            <a:extLst>
              <a:ext uri="{FF2B5EF4-FFF2-40B4-BE49-F238E27FC236}">
                <a16:creationId xmlns:a16="http://schemas.microsoft.com/office/drawing/2014/main" id="{C40CDD71-3EB5-BA2D-7225-532528455444}"/>
              </a:ext>
            </a:extLst>
          </p:cNvPr>
          <p:cNvPicPr>
            <a:picLocks noChangeAspect="1"/>
          </p:cNvPicPr>
          <p:nvPr/>
        </p:nvPicPr>
        <p:blipFill rotWithShape="1">
          <a:blip r:embed="rId2">
            <a:extLst>
              <a:ext uri="{28A0092B-C50C-407E-A947-70E740481C1C}">
                <a14:useLocalDpi xmlns:a14="http://schemas.microsoft.com/office/drawing/2010/main" val="0"/>
              </a:ext>
            </a:extLst>
          </a:blip>
          <a:srcRect b="23143"/>
          <a:stretch/>
        </p:blipFill>
        <p:spPr>
          <a:xfrm>
            <a:off x="2329000" y="2292085"/>
            <a:ext cx="7262489" cy="33736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03864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1B22B-B898-87F7-9681-57C69DE8C083}"/>
              </a:ext>
            </a:extLst>
          </p:cNvPr>
          <p:cNvSpPr>
            <a:spLocks noGrp="1"/>
          </p:cNvSpPr>
          <p:nvPr>
            <p:ph type="title"/>
          </p:nvPr>
        </p:nvSpPr>
        <p:spPr>
          <a:xfrm>
            <a:off x="1143000" y="609600"/>
            <a:ext cx="9875520" cy="636494"/>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D7A540A1-05A9-6F7D-2E00-25AA50B54A0D}"/>
              </a:ext>
            </a:extLst>
          </p:cNvPr>
          <p:cNvSpPr>
            <a:spLocks noGrp="1"/>
          </p:cNvSpPr>
          <p:nvPr>
            <p:ph idx="1"/>
          </p:nvPr>
        </p:nvSpPr>
        <p:spPr>
          <a:xfrm>
            <a:off x="1145649" y="1246094"/>
            <a:ext cx="9872871" cy="4038600"/>
          </a:xfrm>
        </p:spPr>
        <p:txBody>
          <a:bodyPr/>
          <a:lstStyle/>
          <a:p>
            <a:r>
              <a:rPr lang="en-US" sz="2000" dirty="0"/>
              <a:t>Now, instead of original brand website </a:t>
            </a:r>
            <a:r>
              <a:rPr lang="en-US" sz="2000" dirty="0" err="1"/>
              <a:t>url</a:t>
            </a:r>
            <a:r>
              <a:rPr lang="en-US" sz="2000" dirty="0"/>
              <a:t>, change it with some other </a:t>
            </a:r>
            <a:r>
              <a:rPr lang="en-US" sz="2000" dirty="0" err="1"/>
              <a:t>url</a:t>
            </a:r>
            <a:r>
              <a:rPr lang="en-US" sz="2000" dirty="0"/>
              <a:t>.</a:t>
            </a:r>
          </a:p>
          <a:p>
            <a:r>
              <a:rPr lang="en-US" sz="2000" dirty="0"/>
              <a:t>In our case we have taken </a:t>
            </a:r>
            <a:r>
              <a:rPr lang="en-US" sz="2000" dirty="0">
                <a:hlinkClick r:id="rId2"/>
              </a:rPr>
              <a:t>https://www.google.co.in</a:t>
            </a:r>
            <a:endParaRPr lang="en-US" sz="2000" dirty="0"/>
          </a:p>
          <a:p>
            <a:pPr marL="45720" indent="0">
              <a:buNone/>
            </a:pPr>
            <a:endParaRPr lang="en-US" dirty="0"/>
          </a:p>
        </p:txBody>
      </p:sp>
      <p:pic>
        <p:nvPicPr>
          <p:cNvPr id="7" name="Picture 6">
            <a:extLst>
              <a:ext uri="{FF2B5EF4-FFF2-40B4-BE49-F238E27FC236}">
                <a16:creationId xmlns:a16="http://schemas.microsoft.com/office/drawing/2014/main" id="{79C4F410-FD08-2401-976D-97B9C5380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401" y="1718744"/>
            <a:ext cx="4511431" cy="32768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76F5BBB-4A12-D53C-5BE6-312A4110FB18}"/>
              </a:ext>
            </a:extLst>
          </p:cNvPr>
          <p:cNvPicPr>
            <a:picLocks noChangeAspect="1"/>
          </p:cNvPicPr>
          <p:nvPr/>
        </p:nvPicPr>
        <p:blipFill rotWithShape="1">
          <a:blip r:embed="rId4">
            <a:extLst>
              <a:ext uri="{28A0092B-C50C-407E-A947-70E740481C1C}">
                <a14:useLocalDpi xmlns:a14="http://schemas.microsoft.com/office/drawing/2010/main" val="0"/>
              </a:ext>
            </a:extLst>
          </a:blip>
          <a:srcRect l="15045" t="8213" r="16422" b="21089"/>
          <a:stretch/>
        </p:blipFill>
        <p:spPr>
          <a:xfrm>
            <a:off x="1855694" y="2433917"/>
            <a:ext cx="8032378" cy="38144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632557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974A-0963-4415-24E2-EE5A7A7286E1}"/>
              </a:ext>
            </a:extLst>
          </p:cNvPr>
          <p:cNvSpPr>
            <a:spLocks noGrp="1"/>
          </p:cNvSpPr>
          <p:nvPr>
            <p:ph type="title"/>
          </p:nvPr>
        </p:nvSpPr>
        <p:spPr>
          <a:xfrm>
            <a:off x="1158240" y="546847"/>
            <a:ext cx="9875520" cy="645459"/>
          </a:xfrm>
        </p:spPr>
        <p:txBody>
          <a:bodyPr>
            <a:normAutofit fontScale="90000"/>
          </a:bodyPr>
          <a:lstStyle/>
          <a:p>
            <a:r>
              <a:rPr lang="en-US" dirty="0"/>
              <a:t>Business Impact - High</a:t>
            </a:r>
          </a:p>
        </p:txBody>
      </p:sp>
      <p:sp>
        <p:nvSpPr>
          <p:cNvPr id="3" name="Content Placeholder 2">
            <a:extLst>
              <a:ext uri="{FF2B5EF4-FFF2-40B4-BE49-F238E27FC236}">
                <a16:creationId xmlns:a16="http://schemas.microsoft.com/office/drawing/2014/main" id="{74FC54B4-4C4C-7279-7793-1B91C41E97D2}"/>
              </a:ext>
            </a:extLst>
          </p:cNvPr>
          <p:cNvSpPr>
            <a:spLocks noGrp="1"/>
          </p:cNvSpPr>
          <p:nvPr>
            <p:ph idx="1"/>
          </p:nvPr>
        </p:nvSpPr>
        <p:spPr>
          <a:xfrm>
            <a:off x="1160889" y="1409700"/>
            <a:ext cx="9872871" cy="4038600"/>
          </a:xfrm>
        </p:spPr>
        <p:txBody>
          <a:bodyPr>
            <a:normAutofit/>
          </a:bodyPr>
          <a:lstStyle/>
          <a:p>
            <a:r>
              <a:rPr lang="en-US" sz="2000" spc="-25" dirty="0">
                <a:ea typeface="Roboto" panose="02000000000000000000" pitchFamily="2" charset="0"/>
                <a:cs typeface="Roboto" panose="02000000000000000000" pitchFamily="2" charset="0"/>
              </a:rPr>
              <a:t>The</a:t>
            </a:r>
            <a:r>
              <a:rPr lang="en-US" sz="2000" spc="5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hacker</a:t>
            </a:r>
            <a:r>
              <a:rPr lang="en-US" sz="2000" spc="3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can</a:t>
            </a:r>
            <a:r>
              <a:rPr lang="en-US" sz="2000" spc="25"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redirect</a:t>
            </a:r>
            <a:r>
              <a:rPr lang="en-US" sz="2000" spc="65"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your</a:t>
            </a:r>
            <a:r>
              <a:rPr lang="en-US" sz="2000" spc="-12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page</a:t>
            </a:r>
            <a:r>
              <a:rPr lang="en-US" sz="2000" spc="5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to</a:t>
            </a:r>
            <a:r>
              <a:rPr lang="en-US" sz="2000" spc="-5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a</a:t>
            </a:r>
            <a:r>
              <a:rPr lang="en-US" sz="2000" spc="5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malicious</a:t>
            </a:r>
            <a:r>
              <a:rPr lang="en-US" sz="2000" spc="8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page</a:t>
            </a:r>
            <a:r>
              <a:rPr lang="en-US" sz="2000" spc="-2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or</a:t>
            </a:r>
            <a:r>
              <a:rPr lang="en-US" sz="2000" spc="-45"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some</a:t>
            </a:r>
            <a:r>
              <a:rPr lang="en-US" sz="2000" spc="-10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other</a:t>
            </a:r>
            <a:r>
              <a:rPr lang="en-US" sz="2000" spc="-4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phishing</a:t>
            </a:r>
            <a:r>
              <a:rPr lang="en-US" sz="2000" spc="-5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sites.</a:t>
            </a:r>
          </a:p>
          <a:p>
            <a:r>
              <a:rPr lang="en-US" sz="2000" dirty="0">
                <a:ea typeface="Roboto" panose="02000000000000000000" pitchFamily="2" charset="0"/>
                <a:cs typeface="Roboto" panose="02000000000000000000" pitchFamily="2" charset="0"/>
              </a:rPr>
              <a:t>An attacker can construct a URL within the application that causes a redirection to an arbitrary external domain. This behavior can be leveraged to facilitate phishing attacks against users of the application.</a:t>
            </a:r>
          </a:p>
        </p:txBody>
      </p:sp>
    </p:spTree>
    <p:extLst>
      <p:ext uri="{BB962C8B-B14F-4D97-AF65-F5344CB8AC3E}">
        <p14:creationId xmlns:p14="http://schemas.microsoft.com/office/powerpoint/2010/main" val="15730859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2B74-450E-A4AF-F2C6-3AEFB31D58D4}"/>
              </a:ext>
            </a:extLst>
          </p:cNvPr>
          <p:cNvSpPr>
            <a:spLocks noGrp="1"/>
          </p:cNvSpPr>
          <p:nvPr>
            <p:ph type="title"/>
          </p:nvPr>
        </p:nvSpPr>
        <p:spPr>
          <a:xfrm>
            <a:off x="1143000" y="609600"/>
            <a:ext cx="9875520" cy="528918"/>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D06005FA-1129-94EA-FC69-BFD96F595CB6}"/>
              </a:ext>
            </a:extLst>
          </p:cNvPr>
          <p:cNvSpPr>
            <a:spLocks noGrp="1"/>
          </p:cNvSpPr>
          <p:nvPr>
            <p:ph idx="1"/>
          </p:nvPr>
        </p:nvSpPr>
        <p:spPr>
          <a:xfrm>
            <a:off x="1143000" y="1571065"/>
            <a:ext cx="9872871" cy="4038600"/>
          </a:xfrm>
        </p:spPr>
        <p:txBody>
          <a:bodyPr>
            <a:normAutofit/>
          </a:bodyPr>
          <a:lstStyle/>
          <a:p>
            <a:pPr algn="l" fontAlgn="base">
              <a:buFont typeface="Arial" panose="020B0604020202020204" pitchFamily="34" charset="0"/>
              <a:buChar char="•"/>
            </a:pPr>
            <a:r>
              <a:rPr lang="en-US" sz="2000" b="0" i="0" dirty="0">
                <a:effectLst/>
                <a:ea typeface="Roboto" panose="02000000000000000000" pitchFamily="2" charset="0"/>
                <a:cs typeface="Roboto" panose="02000000000000000000" pitchFamily="2" charset="0"/>
              </a:rPr>
              <a:t>Do not use forwards and redirects.</a:t>
            </a:r>
          </a:p>
          <a:p>
            <a:pPr algn="l" fontAlgn="base">
              <a:buFont typeface="Arial" panose="020B0604020202020204" pitchFamily="34" charset="0"/>
              <a:buChar char="•"/>
            </a:pPr>
            <a:r>
              <a:rPr lang="en-US" sz="2000" b="0" i="0" dirty="0">
                <a:effectLst/>
                <a:ea typeface="Roboto" panose="02000000000000000000" pitchFamily="2" charset="0"/>
                <a:cs typeface="Roboto" panose="02000000000000000000" pitchFamily="2" charset="0"/>
              </a:rPr>
              <a:t>Do not allow URLs as user input for a destination.</a:t>
            </a:r>
          </a:p>
          <a:p>
            <a:pPr algn="l" fontAlgn="base">
              <a:buFont typeface="Arial" panose="020B0604020202020204" pitchFamily="34" charset="0"/>
              <a:buChar char="•"/>
            </a:pPr>
            <a:r>
              <a:rPr lang="en-US" sz="2000" b="0" i="0" dirty="0">
                <a:effectLst/>
                <a:ea typeface="Roboto" panose="02000000000000000000" pitchFamily="2" charset="0"/>
                <a:cs typeface="Roboto" panose="02000000000000000000" pitchFamily="2" charset="0"/>
              </a:rPr>
              <a:t>If absolutely necessary to accept a URL from users, ask the users to provide a short name, token, or ID that is mapped server-side to the full target URL. This method provides a high level of protection against attacks that tamper with URLs. However, you must be careful not to introduce an enumeration vulnerability that allows users to cycle through IDs and find all possible redirect targets.</a:t>
            </a:r>
          </a:p>
        </p:txBody>
      </p:sp>
    </p:spTree>
    <p:extLst>
      <p:ext uri="{BB962C8B-B14F-4D97-AF65-F5344CB8AC3E}">
        <p14:creationId xmlns:p14="http://schemas.microsoft.com/office/powerpoint/2010/main" val="15185559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2720-EFD0-0782-8B23-01B8D0F5FCEC}"/>
              </a:ext>
            </a:extLst>
          </p:cNvPr>
          <p:cNvSpPr>
            <a:spLocks noGrp="1"/>
          </p:cNvSpPr>
          <p:nvPr>
            <p:ph type="title"/>
          </p:nvPr>
        </p:nvSpPr>
        <p:spPr>
          <a:xfrm>
            <a:off x="1143000" y="609600"/>
            <a:ext cx="9875520" cy="663388"/>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FD2CA473-710C-787A-FDA3-B4C21A5BD155}"/>
              </a:ext>
            </a:extLst>
          </p:cNvPr>
          <p:cNvSpPr>
            <a:spLocks noGrp="1"/>
          </p:cNvSpPr>
          <p:nvPr>
            <p:ph idx="1"/>
          </p:nvPr>
        </p:nvSpPr>
        <p:spPr>
          <a:xfrm>
            <a:off x="1145649" y="1544171"/>
            <a:ext cx="9872871" cy="4038600"/>
          </a:xfrm>
        </p:spPr>
        <p:txBody>
          <a:bodyPr/>
          <a:lstStyle/>
          <a:p>
            <a:r>
              <a:rPr lang="en-US" dirty="0">
                <a:hlinkClick r:id="rId2"/>
              </a:rPr>
              <a:t>https://brightsec.com/blog/open-redirect-vulnerabilities/</a:t>
            </a:r>
            <a:endParaRPr lang="en-US" dirty="0"/>
          </a:p>
          <a:p>
            <a:r>
              <a:rPr lang="en-US" dirty="0">
                <a:hlinkClick r:id="rId3"/>
              </a:rPr>
              <a:t>https://portswigger.net/kb/issues/00500100_open-redirection-reflected</a:t>
            </a:r>
            <a:endParaRPr lang="en-US" dirty="0"/>
          </a:p>
          <a:p>
            <a:pPr marL="45720" indent="0">
              <a:buNone/>
            </a:pPr>
            <a:endParaRPr lang="en-US" dirty="0"/>
          </a:p>
        </p:txBody>
      </p:sp>
    </p:spTree>
    <p:extLst>
      <p:ext uri="{BB962C8B-B14F-4D97-AF65-F5344CB8AC3E}">
        <p14:creationId xmlns:p14="http://schemas.microsoft.com/office/powerpoint/2010/main" val="6260585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F3AC-5450-3DBC-5802-B8A09BFE8551}"/>
              </a:ext>
            </a:extLst>
          </p:cNvPr>
          <p:cNvSpPr>
            <a:spLocks noGrp="1"/>
          </p:cNvSpPr>
          <p:nvPr>
            <p:ph type="title"/>
          </p:nvPr>
        </p:nvSpPr>
        <p:spPr>
          <a:xfrm>
            <a:off x="1143000" y="609600"/>
            <a:ext cx="9875520" cy="842682"/>
          </a:xfrm>
        </p:spPr>
        <p:txBody>
          <a:bodyPr/>
          <a:lstStyle/>
          <a:p>
            <a:r>
              <a:rPr lang="en-US" dirty="0"/>
              <a:t>16. </a:t>
            </a:r>
            <a:r>
              <a:rPr lang="en-US" dirty="0" err="1"/>
              <a:t>Burteforce</a:t>
            </a:r>
            <a:r>
              <a:rPr lang="en-US" dirty="0"/>
              <a:t> Exploitation</a:t>
            </a:r>
          </a:p>
        </p:txBody>
      </p:sp>
      <p:graphicFrame>
        <p:nvGraphicFramePr>
          <p:cNvPr id="4" name="Table 8">
            <a:extLst>
              <a:ext uri="{FF2B5EF4-FFF2-40B4-BE49-F238E27FC236}">
                <a16:creationId xmlns:a16="http://schemas.microsoft.com/office/drawing/2014/main" id="{A9658EED-709C-36ED-1D1D-F90BD87244CD}"/>
              </a:ext>
            </a:extLst>
          </p:cNvPr>
          <p:cNvGraphicFramePr>
            <a:graphicFrameLocks/>
          </p:cNvGraphicFramePr>
          <p:nvPr>
            <p:extLst>
              <p:ext uri="{D42A27DB-BD31-4B8C-83A1-F6EECF244321}">
                <p14:modId xmlns:p14="http://schemas.microsoft.com/office/powerpoint/2010/main" val="3626506299"/>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DE996EF2-C2EA-AD56-E623-C2E6FD5BA2C6}"/>
              </a:ext>
            </a:extLst>
          </p:cNvPr>
          <p:cNvGraphicFramePr>
            <a:graphicFrameLocks noGrp="1"/>
          </p:cNvGraphicFramePr>
          <p:nvPr>
            <p:extLst>
              <p:ext uri="{D42A27DB-BD31-4B8C-83A1-F6EECF244321}">
                <p14:modId xmlns:p14="http://schemas.microsoft.com/office/powerpoint/2010/main" val="300593587"/>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t>Bruteforce Exploitation</a:t>
                      </a:r>
                    </a:p>
                    <a:p>
                      <a:pPr algn="ctr"/>
                      <a:r>
                        <a:rPr lang="en-US" dirty="0"/>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a:t>
                      </a:r>
                      <a:r>
                        <a:rPr lang="en-US" sz="1800" b="0" dirty="0" err="1">
                          <a:solidFill>
                            <a:schemeClr val="dk1"/>
                          </a:solidFill>
                          <a:latin typeface="Calibri"/>
                          <a:ea typeface="Calibri"/>
                          <a:cs typeface="Calibri"/>
                          <a:sym typeface="Calibri"/>
                        </a:rPr>
                        <a:t>bruteforce</a:t>
                      </a:r>
                      <a:r>
                        <a:rPr lang="en-US" sz="1800" b="0" dirty="0">
                          <a:solidFill>
                            <a:schemeClr val="dk1"/>
                          </a:solidFill>
                          <a:latin typeface="Calibri"/>
                          <a:ea typeface="Calibri"/>
                          <a:cs typeface="Calibri"/>
                          <a:sym typeface="Calibri"/>
                        </a:rPr>
                        <a:t> exploitation using which we can exploit OTPs.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http://3.110.31.57/cart/cart.php</a:t>
                      </a:r>
                      <a:endParaRPr lang="en-US" sz="1800" b="1"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28160649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463E-B322-DD28-B890-BFA9B03B3184}"/>
              </a:ext>
            </a:extLst>
          </p:cNvPr>
          <p:cNvSpPr>
            <a:spLocks noGrp="1"/>
          </p:cNvSpPr>
          <p:nvPr>
            <p:ph type="title"/>
          </p:nvPr>
        </p:nvSpPr>
        <p:spPr>
          <a:xfrm>
            <a:off x="1143000" y="609600"/>
            <a:ext cx="9875520" cy="573741"/>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B88A6D12-D214-0C62-7E20-054B78F2D317}"/>
              </a:ext>
            </a:extLst>
          </p:cNvPr>
          <p:cNvSpPr>
            <a:spLocks noGrp="1"/>
          </p:cNvSpPr>
          <p:nvPr>
            <p:ph idx="1"/>
          </p:nvPr>
        </p:nvSpPr>
        <p:spPr>
          <a:xfrm>
            <a:off x="1143000" y="1284195"/>
            <a:ext cx="9872871" cy="4038600"/>
          </a:xfrm>
        </p:spPr>
        <p:txBody>
          <a:bodyPr/>
          <a:lstStyle/>
          <a:p>
            <a:r>
              <a:rPr lang="en-US" sz="2000" dirty="0"/>
              <a:t>Login to your account then go to my cart section.</a:t>
            </a:r>
          </a:p>
          <a:p>
            <a:r>
              <a:rPr lang="en-US" sz="2000" dirty="0"/>
              <a:t>Here you can see the products which you have added in the cart.</a:t>
            </a:r>
          </a:p>
          <a:p>
            <a:r>
              <a:rPr lang="en-US" sz="2000" dirty="0"/>
              <a:t>You can also find apply coupon for discount.</a:t>
            </a:r>
          </a:p>
          <a:p>
            <a:pPr marL="45720" indent="0">
              <a:buNone/>
            </a:pPr>
            <a:endParaRPr lang="en-US" dirty="0"/>
          </a:p>
        </p:txBody>
      </p:sp>
      <p:pic>
        <p:nvPicPr>
          <p:cNvPr id="5" name="Picture 4">
            <a:extLst>
              <a:ext uri="{FF2B5EF4-FFF2-40B4-BE49-F238E27FC236}">
                <a16:creationId xmlns:a16="http://schemas.microsoft.com/office/drawing/2014/main" id="{17FAB681-4E86-D436-5176-8C1AD3F969F6}"/>
              </a:ext>
            </a:extLst>
          </p:cNvPr>
          <p:cNvPicPr>
            <a:picLocks noChangeAspect="1"/>
          </p:cNvPicPr>
          <p:nvPr/>
        </p:nvPicPr>
        <p:blipFill rotWithShape="1">
          <a:blip r:embed="rId2">
            <a:extLst>
              <a:ext uri="{28A0092B-C50C-407E-A947-70E740481C1C}">
                <a14:useLocalDpi xmlns:a14="http://schemas.microsoft.com/office/drawing/2010/main" val="0"/>
              </a:ext>
            </a:extLst>
          </a:blip>
          <a:srcRect t="4818" b="42229"/>
          <a:stretch/>
        </p:blipFill>
        <p:spPr>
          <a:xfrm>
            <a:off x="2932290" y="2922494"/>
            <a:ext cx="6668078" cy="2832847"/>
          </a:xfrm>
          <a:prstGeom prst="rect">
            <a:avLst/>
          </a:prstGeom>
        </p:spPr>
      </p:pic>
      <p:sp>
        <p:nvSpPr>
          <p:cNvPr id="6" name="Rectangle 5">
            <a:extLst>
              <a:ext uri="{FF2B5EF4-FFF2-40B4-BE49-F238E27FC236}">
                <a16:creationId xmlns:a16="http://schemas.microsoft.com/office/drawing/2014/main" id="{79356AA1-D86C-58E3-5AC6-A4383A4921AA}"/>
              </a:ext>
            </a:extLst>
          </p:cNvPr>
          <p:cNvSpPr/>
          <p:nvPr/>
        </p:nvSpPr>
        <p:spPr>
          <a:xfrm>
            <a:off x="4751294" y="4796118"/>
            <a:ext cx="3137647" cy="959223"/>
          </a:xfrm>
          <a:prstGeom prst="rect">
            <a:avLst/>
          </a:prstGeom>
          <a:noFill/>
          <a:ln w="9525" cap="flat" cmpd="sng" algn="ctr">
            <a:solidFill>
              <a:schemeClr val="accent2"/>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917417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C4C8-829A-D2BB-6CEF-8BB66D1A79CA}"/>
              </a:ext>
            </a:extLst>
          </p:cNvPr>
          <p:cNvSpPr>
            <a:spLocks noGrp="1"/>
          </p:cNvSpPr>
          <p:nvPr>
            <p:ph type="title"/>
          </p:nvPr>
        </p:nvSpPr>
        <p:spPr>
          <a:xfrm>
            <a:off x="1143000" y="609600"/>
            <a:ext cx="9875520" cy="618565"/>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CC44AC18-ECE1-B0B1-5E42-0E41E6CE0144}"/>
              </a:ext>
            </a:extLst>
          </p:cNvPr>
          <p:cNvSpPr>
            <a:spLocks noGrp="1"/>
          </p:cNvSpPr>
          <p:nvPr>
            <p:ph idx="1"/>
          </p:nvPr>
        </p:nvSpPr>
        <p:spPr>
          <a:xfrm>
            <a:off x="1140351" y="1438835"/>
            <a:ext cx="9872871" cy="4038600"/>
          </a:xfrm>
        </p:spPr>
        <p:txBody>
          <a:bodyPr/>
          <a:lstStyle/>
          <a:p>
            <a:r>
              <a:rPr lang="en-US" dirty="0"/>
              <a:t>We can see that there is a example of a coupon code</a:t>
            </a:r>
          </a:p>
          <a:p>
            <a:endParaRPr lang="en-US" dirty="0"/>
          </a:p>
          <a:p>
            <a:r>
              <a:rPr lang="en-US" dirty="0"/>
              <a:t>Using this we can </a:t>
            </a:r>
            <a:r>
              <a:rPr lang="en-US" dirty="0" err="1"/>
              <a:t>bruteforce</a:t>
            </a:r>
            <a:r>
              <a:rPr lang="en-US" dirty="0"/>
              <a:t> the coupon code.</a:t>
            </a:r>
          </a:p>
          <a:p>
            <a:pPr marL="45720" indent="0">
              <a:buNone/>
            </a:pPr>
            <a:endParaRPr lang="en-US" dirty="0"/>
          </a:p>
        </p:txBody>
      </p:sp>
      <p:pic>
        <p:nvPicPr>
          <p:cNvPr id="5" name="Picture 4">
            <a:extLst>
              <a:ext uri="{FF2B5EF4-FFF2-40B4-BE49-F238E27FC236}">
                <a16:creationId xmlns:a16="http://schemas.microsoft.com/office/drawing/2014/main" id="{70CCD76A-76F5-D7CB-45DB-F666A3C59B11}"/>
              </a:ext>
            </a:extLst>
          </p:cNvPr>
          <p:cNvPicPr>
            <a:picLocks noChangeAspect="1"/>
          </p:cNvPicPr>
          <p:nvPr/>
        </p:nvPicPr>
        <p:blipFill rotWithShape="1">
          <a:blip r:embed="rId2">
            <a:extLst>
              <a:ext uri="{28A0092B-C50C-407E-A947-70E740481C1C}">
                <a14:useLocalDpi xmlns:a14="http://schemas.microsoft.com/office/drawing/2010/main" val="0"/>
              </a:ext>
            </a:extLst>
          </a:blip>
          <a:srcRect l="36296" t="55544" r="32904" b="41450"/>
          <a:stretch/>
        </p:blipFill>
        <p:spPr>
          <a:xfrm>
            <a:off x="3971366" y="1878106"/>
            <a:ext cx="4387945" cy="30928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E5E473C-22BD-2EF9-3A60-66DB44559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090" y="2948342"/>
            <a:ext cx="5677392" cy="34445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30874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776E-7413-F625-F2A9-D886855E2489}"/>
              </a:ext>
            </a:extLst>
          </p:cNvPr>
          <p:cNvSpPr>
            <a:spLocks noGrp="1"/>
          </p:cNvSpPr>
          <p:nvPr>
            <p:ph type="title"/>
          </p:nvPr>
        </p:nvSpPr>
        <p:spPr>
          <a:xfrm>
            <a:off x="1143000" y="609600"/>
            <a:ext cx="9875520" cy="708212"/>
          </a:xfrm>
        </p:spPr>
        <p:txBody>
          <a:bodyPr/>
          <a:lstStyle/>
          <a:p>
            <a:r>
              <a:rPr lang="en-US" dirty="0"/>
              <a:t>Proof of Concept (PoC)</a:t>
            </a:r>
          </a:p>
        </p:txBody>
      </p:sp>
      <p:sp>
        <p:nvSpPr>
          <p:cNvPr id="3" name="Content Placeholder 2">
            <a:extLst>
              <a:ext uri="{FF2B5EF4-FFF2-40B4-BE49-F238E27FC236}">
                <a16:creationId xmlns:a16="http://schemas.microsoft.com/office/drawing/2014/main" id="{19EBF925-31FF-BE65-EC7D-1CD9F0A20645}"/>
              </a:ext>
            </a:extLst>
          </p:cNvPr>
          <p:cNvSpPr>
            <a:spLocks noGrp="1"/>
          </p:cNvSpPr>
          <p:nvPr>
            <p:ph idx="1"/>
          </p:nvPr>
        </p:nvSpPr>
        <p:spPr>
          <a:xfrm>
            <a:off x="1159564" y="1409700"/>
            <a:ext cx="9872871" cy="4038600"/>
          </a:xfrm>
        </p:spPr>
        <p:txBody>
          <a:bodyPr/>
          <a:lstStyle/>
          <a:p>
            <a:r>
              <a:rPr lang="en-US" dirty="0"/>
              <a:t>Coupon code applied successfully.</a:t>
            </a:r>
          </a:p>
          <a:p>
            <a:pPr marL="45720" indent="0">
              <a:buNone/>
            </a:pPr>
            <a:endParaRPr lang="en-US" dirty="0"/>
          </a:p>
        </p:txBody>
      </p:sp>
      <p:pic>
        <p:nvPicPr>
          <p:cNvPr id="5" name="Picture 4">
            <a:extLst>
              <a:ext uri="{FF2B5EF4-FFF2-40B4-BE49-F238E27FC236}">
                <a16:creationId xmlns:a16="http://schemas.microsoft.com/office/drawing/2014/main" id="{E0967847-C361-018E-BE29-D49355E25623}"/>
              </a:ext>
            </a:extLst>
          </p:cNvPr>
          <p:cNvPicPr>
            <a:picLocks noChangeAspect="1"/>
          </p:cNvPicPr>
          <p:nvPr/>
        </p:nvPicPr>
        <p:blipFill rotWithShape="1">
          <a:blip r:embed="rId2">
            <a:extLst>
              <a:ext uri="{28A0092B-C50C-407E-A947-70E740481C1C}">
                <a14:useLocalDpi xmlns:a14="http://schemas.microsoft.com/office/drawing/2010/main" val="0"/>
              </a:ext>
            </a:extLst>
          </a:blip>
          <a:srcRect t="8377" b="6966"/>
          <a:stretch/>
        </p:blipFill>
        <p:spPr>
          <a:xfrm>
            <a:off x="3001321" y="2070847"/>
            <a:ext cx="6607113" cy="4038600"/>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E0636D94-4580-0C0F-D946-69CD029FB844}"/>
              </a:ext>
            </a:extLst>
          </p:cNvPr>
          <p:cNvSpPr/>
          <p:nvPr/>
        </p:nvSpPr>
        <p:spPr>
          <a:xfrm>
            <a:off x="4966447" y="3048000"/>
            <a:ext cx="3550024" cy="295835"/>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189064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26CB1-729E-0993-887E-5DC78F3C606C}"/>
              </a:ext>
            </a:extLst>
          </p:cNvPr>
          <p:cNvSpPr>
            <a:spLocks noGrp="1"/>
          </p:cNvSpPr>
          <p:nvPr>
            <p:ph type="title"/>
          </p:nvPr>
        </p:nvSpPr>
        <p:spPr>
          <a:xfrm>
            <a:off x="1143000" y="609600"/>
            <a:ext cx="9875520" cy="699247"/>
          </a:xfrm>
        </p:spPr>
        <p:txBody>
          <a:bodyPr/>
          <a:lstStyle/>
          <a:p>
            <a:r>
              <a:rPr lang="en-US" dirty="0"/>
              <a:t>Business Impact – Severe</a:t>
            </a:r>
          </a:p>
        </p:txBody>
      </p:sp>
      <p:sp>
        <p:nvSpPr>
          <p:cNvPr id="3" name="Content Placeholder 2">
            <a:extLst>
              <a:ext uri="{FF2B5EF4-FFF2-40B4-BE49-F238E27FC236}">
                <a16:creationId xmlns:a16="http://schemas.microsoft.com/office/drawing/2014/main" id="{B70DEFDE-AF09-7096-F235-9ABDFDBDFE05}"/>
              </a:ext>
            </a:extLst>
          </p:cNvPr>
          <p:cNvSpPr>
            <a:spLocks noGrp="1"/>
          </p:cNvSpPr>
          <p:nvPr>
            <p:ph idx="1"/>
          </p:nvPr>
        </p:nvSpPr>
        <p:spPr>
          <a:xfrm>
            <a:off x="1143000" y="1555376"/>
            <a:ext cx="9872871" cy="4038600"/>
          </a:xfrm>
        </p:spPr>
        <p:txBody>
          <a:bodyPr/>
          <a:lstStyle/>
          <a:p>
            <a:r>
              <a:rPr lang="en-US" dirty="0"/>
              <a:t>Hacker can easily use </a:t>
            </a:r>
            <a:r>
              <a:rPr lang="en-US" dirty="0" err="1"/>
              <a:t>bruteforce</a:t>
            </a:r>
            <a:r>
              <a:rPr lang="en-US" dirty="0"/>
              <a:t> every time to order sometime at a very cheap price. As every time the hacker will </a:t>
            </a:r>
            <a:r>
              <a:rPr lang="en-US" dirty="0" err="1"/>
              <a:t>bruteforce</a:t>
            </a:r>
            <a:r>
              <a:rPr lang="en-US" dirty="0"/>
              <a:t> the coupon code which applies discount.</a:t>
            </a:r>
          </a:p>
          <a:p>
            <a:r>
              <a:rPr lang="en-US" dirty="0"/>
              <a:t>This can make huge impact on the company.</a:t>
            </a:r>
          </a:p>
        </p:txBody>
      </p:sp>
    </p:spTree>
    <p:extLst>
      <p:ext uri="{BB962C8B-B14F-4D97-AF65-F5344CB8AC3E}">
        <p14:creationId xmlns:p14="http://schemas.microsoft.com/office/powerpoint/2010/main" val="4226894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616D-D94F-9F14-FAEB-548D76CFF360}"/>
              </a:ext>
            </a:extLst>
          </p:cNvPr>
          <p:cNvSpPr>
            <a:spLocks noGrp="1"/>
          </p:cNvSpPr>
          <p:nvPr>
            <p:ph type="title"/>
          </p:nvPr>
        </p:nvSpPr>
        <p:spPr>
          <a:xfrm>
            <a:off x="1143000" y="609600"/>
            <a:ext cx="9875520" cy="788894"/>
          </a:xfrm>
        </p:spPr>
        <p:txBody>
          <a:bodyPr/>
          <a:lstStyle/>
          <a:p>
            <a:r>
              <a:rPr lang="en-US" dirty="0"/>
              <a:t>Recommendation</a:t>
            </a:r>
          </a:p>
        </p:txBody>
      </p:sp>
      <p:sp>
        <p:nvSpPr>
          <p:cNvPr id="3" name="Content Placeholder 2">
            <a:extLst>
              <a:ext uri="{FF2B5EF4-FFF2-40B4-BE49-F238E27FC236}">
                <a16:creationId xmlns:a16="http://schemas.microsoft.com/office/drawing/2014/main" id="{19CAA03C-ACB4-D529-C486-C13A9530FF5D}"/>
              </a:ext>
            </a:extLst>
          </p:cNvPr>
          <p:cNvSpPr>
            <a:spLocks noGrp="1"/>
          </p:cNvSpPr>
          <p:nvPr>
            <p:ph idx="1"/>
          </p:nvPr>
        </p:nvSpPr>
        <p:spPr>
          <a:xfrm>
            <a:off x="1143000" y="1492622"/>
            <a:ext cx="9872871" cy="4558553"/>
          </a:xfrm>
        </p:spPr>
        <p:txBody>
          <a:bodyPr>
            <a:normAutofit/>
          </a:bodyPr>
          <a:lstStyle/>
          <a:p>
            <a:pPr algn="l"/>
            <a:r>
              <a:rPr lang="en-US" sz="2000" i="0" dirty="0">
                <a:effectLst/>
              </a:rPr>
              <a:t>Primary Defenses:</a:t>
            </a:r>
          </a:p>
          <a:p>
            <a:pPr algn="l">
              <a:buFont typeface="Arial" panose="020B0604020202020204" pitchFamily="34" charset="0"/>
              <a:buChar char="•"/>
            </a:pPr>
            <a:r>
              <a:rPr lang="en-US" sz="2000" i="0" dirty="0">
                <a:effectLst/>
              </a:rPr>
              <a:t>Option 1: Use of Prepared Statements (with Parameterized Queries)</a:t>
            </a:r>
          </a:p>
          <a:p>
            <a:pPr algn="l">
              <a:buFont typeface="Arial" panose="020B0604020202020204" pitchFamily="34" charset="0"/>
              <a:buChar char="•"/>
            </a:pPr>
            <a:r>
              <a:rPr lang="en-US" sz="2000" i="0" dirty="0">
                <a:effectLst/>
              </a:rPr>
              <a:t>Option 2: Use of Properly Constructed Stored Procedures</a:t>
            </a:r>
          </a:p>
          <a:p>
            <a:pPr algn="l">
              <a:buFont typeface="Arial" panose="020B0604020202020204" pitchFamily="34" charset="0"/>
              <a:buChar char="•"/>
            </a:pPr>
            <a:r>
              <a:rPr lang="en-US" sz="2000" i="0" dirty="0">
                <a:effectLst/>
              </a:rPr>
              <a:t>Option 3: Allow-list Input Validation</a:t>
            </a:r>
          </a:p>
          <a:p>
            <a:pPr algn="l">
              <a:buFont typeface="Arial" panose="020B0604020202020204" pitchFamily="34" charset="0"/>
              <a:buChar char="•"/>
            </a:pPr>
            <a:r>
              <a:rPr lang="en-US" sz="2000" i="0" dirty="0">
                <a:effectLst/>
              </a:rPr>
              <a:t>Option 4: Escaping All User Supplied Input</a:t>
            </a:r>
          </a:p>
          <a:p>
            <a:pPr algn="l"/>
            <a:r>
              <a:rPr lang="en-US" sz="2000" i="0" dirty="0">
                <a:effectLst/>
              </a:rPr>
              <a:t>Additional Defenses:</a:t>
            </a:r>
          </a:p>
          <a:p>
            <a:pPr algn="l">
              <a:buFont typeface="Arial" panose="020B0604020202020204" pitchFamily="34" charset="0"/>
              <a:buChar char="•"/>
            </a:pPr>
            <a:r>
              <a:rPr lang="en-US" sz="2000" i="0" dirty="0">
                <a:effectLst/>
              </a:rPr>
              <a:t>Also: Enforcing Least Privilege</a:t>
            </a:r>
          </a:p>
          <a:p>
            <a:pPr algn="l">
              <a:buFont typeface="Arial" panose="020B0604020202020204" pitchFamily="34" charset="0"/>
              <a:buChar char="•"/>
            </a:pPr>
            <a:r>
              <a:rPr lang="en-US" sz="2000" i="0" dirty="0">
                <a:effectLst/>
              </a:rPr>
              <a:t>Also: Performing Allow-list Input Validation as a Secondary Defense</a:t>
            </a:r>
          </a:p>
          <a:p>
            <a:pPr>
              <a:buFont typeface="Arial" panose="020B0604020202020204" pitchFamily="34" charset="0"/>
              <a:buChar char="•"/>
            </a:pPr>
            <a:r>
              <a:rPr lang="en-US" sz="2000" dirty="0">
                <a:cs typeface="Times New Roman"/>
              </a:rPr>
              <a:t>Do</a:t>
            </a:r>
            <a:r>
              <a:rPr lang="en-US" sz="2000" spc="5" dirty="0">
                <a:cs typeface="Times New Roman"/>
              </a:rPr>
              <a:t> </a:t>
            </a:r>
            <a:r>
              <a:rPr lang="en-US" sz="2000" spc="25" dirty="0">
                <a:cs typeface="Times New Roman"/>
              </a:rPr>
              <a:t>not</a:t>
            </a:r>
            <a:r>
              <a:rPr lang="en-US" sz="2000" spc="-100" dirty="0">
                <a:cs typeface="Times New Roman"/>
              </a:rPr>
              <a:t> </a:t>
            </a:r>
            <a:r>
              <a:rPr lang="en-US" sz="2000" dirty="0">
                <a:cs typeface="Times New Roman"/>
              </a:rPr>
              <a:t>run</a:t>
            </a:r>
            <a:r>
              <a:rPr lang="en-US" sz="2000" spc="15" dirty="0">
                <a:cs typeface="Times New Roman"/>
              </a:rPr>
              <a:t> </a:t>
            </a:r>
            <a:r>
              <a:rPr lang="en-US" sz="2000" spc="5" dirty="0">
                <a:cs typeface="Times New Roman"/>
              </a:rPr>
              <a:t>Database</a:t>
            </a:r>
            <a:r>
              <a:rPr lang="en-US" sz="2000" spc="-110" dirty="0">
                <a:cs typeface="Times New Roman"/>
              </a:rPr>
              <a:t> </a:t>
            </a:r>
            <a:r>
              <a:rPr lang="en-US" sz="2000" spc="-25" dirty="0">
                <a:cs typeface="Times New Roman"/>
              </a:rPr>
              <a:t>Service</a:t>
            </a:r>
            <a:r>
              <a:rPr lang="en-US" sz="2000" spc="125" dirty="0">
                <a:cs typeface="Times New Roman"/>
              </a:rPr>
              <a:t> </a:t>
            </a:r>
            <a:r>
              <a:rPr lang="en-US" sz="2000" spc="-5" dirty="0">
                <a:cs typeface="Times New Roman"/>
              </a:rPr>
              <a:t>as </a:t>
            </a:r>
            <a:r>
              <a:rPr lang="en-US" sz="2000" spc="5" dirty="0">
                <a:cs typeface="Times New Roman"/>
              </a:rPr>
              <a:t>admin/root</a:t>
            </a:r>
            <a:r>
              <a:rPr lang="en-US" sz="2000" spc="-100" dirty="0">
                <a:cs typeface="Times New Roman"/>
              </a:rPr>
              <a:t> </a:t>
            </a:r>
            <a:r>
              <a:rPr lang="en-US" sz="2000" spc="10" dirty="0">
                <a:cs typeface="Times New Roman"/>
              </a:rPr>
              <a:t>user</a:t>
            </a:r>
            <a:endParaRPr lang="en-US" sz="2000" dirty="0">
              <a:cs typeface="Times New Roman"/>
            </a:endParaRPr>
          </a:p>
          <a:p>
            <a:pPr>
              <a:buFont typeface="Arial" panose="020B0604020202020204" pitchFamily="34" charset="0"/>
              <a:buChar char="•"/>
            </a:pPr>
            <a:r>
              <a:rPr lang="en-US" sz="2000" spc="-10" dirty="0">
                <a:cs typeface="Times New Roman"/>
              </a:rPr>
              <a:t>Disable/remove</a:t>
            </a:r>
            <a:r>
              <a:rPr lang="en-US" sz="2000" spc="60" dirty="0">
                <a:cs typeface="Times New Roman"/>
              </a:rPr>
              <a:t> </a:t>
            </a:r>
            <a:r>
              <a:rPr lang="en-US" sz="2000" spc="-10" dirty="0">
                <a:cs typeface="Times New Roman"/>
              </a:rPr>
              <a:t>default</a:t>
            </a:r>
            <a:r>
              <a:rPr lang="en-US" sz="2000" spc="70" dirty="0">
                <a:cs typeface="Times New Roman"/>
              </a:rPr>
              <a:t> </a:t>
            </a:r>
            <a:r>
              <a:rPr lang="en-US" sz="2000" spc="10" dirty="0">
                <a:cs typeface="Times New Roman"/>
              </a:rPr>
              <a:t>accounts,</a:t>
            </a:r>
            <a:r>
              <a:rPr lang="en-US" sz="2000" spc="-114" dirty="0">
                <a:cs typeface="Times New Roman"/>
              </a:rPr>
              <a:t> </a:t>
            </a:r>
            <a:r>
              <a:rPr lang="en-US" sz="2000" spc="10" dirty="0">
                <a:cs typeface="Times New Roman"/>
              </a:rPr>
              <a:t>passwords</a:t>
            </a:r>
            <a:r>
              <a:rPr lang="en-US" sz="2000" spc="-150" dirty="0">
                <a:cs typeface="Times New Roman"/>
              </a:rPr>
              <a:t> </a:t>
            </a:r>
            <a:r>
              <a:rPr lang="en-US" sz="2000" spc="10" dirty="0">
                <a:cs typeface="Times New Roman"/>
              </a:rPr>
              <a:t>and</a:t>
            </a:r>
            <a:r>
              <a:rPr lang="en-US" sz="2000" spc="-55" dirty="0">
                <a:cs typeface="Times New Roman"/>
              </a:rPr>
              <a:t> </a:t>
            </a:r>
            <a:r>
              <a:rPr lang="en-US" sz="2000" spc="5" dirty="0">
                <a:cs typeface="Times New Roman"/>
              </a:rPr>
              <a:t>databases</a:t>
            </a:r>
            <a:endParaRPr lang="en-US" sz="2000" dirty="0">
              <a:cs typeface="Times New Roman"/>
            </a:endParaRPr>
          </a:p>
          <a:p>
            <a:pPr marL="45720" indent="0" algn="l">
              <a:buNone/>
            </a:pPr>
            <a:endParaRPr lang="en-US" sz="2000" i="0" dirty="0">
              <a:effectLst/>
              <a:latin typeface="Roboto" panose="020F0502020204030204" pitchFamily="2" charset="0"/>
            </a:endParaRPr>
          </a:p>
          <a:p>
            <a:pPr marL="45720" indent="0">
              <a:buNone/>
            </a:pPr>
            <a:endParaRPr lang="en-US" dirty="0"/>
          </a:p>
        </p:txBody>
      </p:sp>
    </p:spTree>
    <p:extLst>
      <p:ext uri="{BB962C8B-B14F-4D97-AF65-F5344CB8AC3E}">
        <p14:creationId xmlns:p14="http://schemas.microsoft.com/office/powerpoint/2010/main" val="23264016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EC3D9-CC1E-AD27-D5F6-46A844B5DB36}"/>
              </a:ext>
            </a:extLst>
          </p:cNvPr>
          <p:cNvSpPr>
            <a:spLocks noGrp="1"/>
          </p:cNvSpPr>
          <p:nvPr>
            <p:ph type="title"/>
          </p:nvPr>
        </p:nvSpPr>
        <p:spPr>
          <a:xfrm>
            <a:off x="1143000" y="609600"/>
            <a:ext cx="9875520" cy="591671"/>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FA625C5F-73B8-BE26-FDB8-E5C0CD32255F}"/>
              </a:ext>
            </a:extLst>
          </p:cNvPr>
          <p:cNvSpPr>
            <a:spLocks noGrp="1"/>
          </p:cNvSpPr>
          <p:nvPr>
            <p:ph idx="1"/>
          </p:nvPr>
        </p:nvSpPr>
        <p:spPr>
          <a:xfrm>
            <a:off x="1145649" y="1606924"/>
            <a:ext cx="9872871" cy="4038600"/>
          </a:xfrm>
        </p:spPr>
        <p:txBody>
          <a:bodyPr/>
          <a:lstStyle/>
          <a:p>
            <a:pPr marL="358140" indent="-346075">
              <a:lnSpc>
                <a:spcPts val="2280"/>
              </a:lnSpc>
              <a:spcBef>
                <a:spcPts val="100"/>
              </a:spcBef>
              <a:buSzPct val="120000"/>
              <a:buFont typeface="Arial MT"/>
              <a:buChar char="•"/>
              <a:tabLst>
                <a:tab pos="358140" algn="l"/>
                <a:tab pos="358775" algn="l"/>
              </a:tabLst>
            </a:pPr>
            <a:r>
              <a:rPr lang="en-US" sz="2000" spc="30" dirty="0">
                <a:ea typeface="Roboto" panose="02000000000000000000" pitchFamily="2" charset="0"/>
                <a:cs typeface="Roboto" panose="02000000000000000000" pitchFamily="2" charset="0"/>
              </a:rPr>
              <a:t>Coupon</a:t>
            </a:r>
            <a:r>
              <a:rPr lang="en-US" sz="2000" spc="-14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codes</a:t>
            </a:r>
            <a:r>
              <a:rPr lang="en-US" sz="2000" spc="-7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should</a:t>
            </a:r>
            <a:r>
              <a:rPr lang="en-US" sz="2000" spc="-13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have</a:t>
            </a:r>
            <a:r>
              <a:rPr lang="en-US" sz="2000" spc="55" dirty="0">
                <a:ea typeface="Roboto" panose="02000000000000000000" pitchFamily="2" charset="0"/>
                <a:cs typeface="Roboto" panose="02000000000000000000" pitchFamily="2" charset="0"/>
              </a:rPr>
              <a:t> </a:t>
            </a:r>
            <a:r>
              <a:rPr lang="en-US" sz="2000" spc="-30" dirty="0">
                <a:ea typeface="Roboto" panose="02000000000000000000" pitchFamily="2" charset="0"/>
                <a:cs typeface="Roboto" panose="02000000000000000000" pitchFamily="2" charset="0"/>
              </a:rPr>
              <a:t>limited</a:t>
            </a:r>
            <a:r>
              <a:rPr lang="en-US" sz="2000" spc="180"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number</a:t>
            </a:r>
            <a:r>
              <a:rPr lang="en-US" sz="2000" spc="-20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of</a:t>
            </a:r>
            <a:r>
              <a:rPr lang="en-US" sz="2000" spc="-4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uses</a:t>
            </a:r>
            <a:r>
              <a:rPr lang="en-US" sz="2000" spc="-7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and</a:t>
            </a:r>
            <a:r>
              <a:rPr lang="en-US" sz="2000" spc="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should</a:t>
            </a:r>
            <a:r>
              <a:rPr lang="en-US" sz="2000" spc="-14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be</a:t>
            </a:r>
            <a:r>
              <a:rPr lang="en-US" sz="2000" spc="-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regenerated</a:t>
            </a:r>
            <a:r>
              <a:rPr lang="en-US" sz="2000" spc="10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after</a:t>
            </a:r>
            <a:r>
              <a:rPr lang="en-US" sz="2000" spc="3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sometime.</a:t>
            </a:r>
            <a:endParaRPr lang="en-US" sz="2000" dirty="0">
              <a:ea typeface="Roboto" panose="02000000000000000000" pitchFamily="2" charset="0"/>
              <a:cs typeface="Roboto" panose="02000000000000000000" pitchFamily="2" charset="0"/>
            </a:endParaRPr>
          </a:p>
          <a:p>
            <a:pPr marL="358140" indent="-346075">
              <a:lnSpc>
                <a:spcPts val="2280"/>
              </a:lnSpc>
              <a:buSzPct val="120000"/>
              <a:buFont typeface="Arial MT"/>
              <a:buChar char="•"/>
              <a:tabLst>
                <a:tab pos="358140" algn="l"/>
                <a:tab pos="358775" algn="l"/>
              </a:tabLst>
            </a:pPr>
            <a:r>
              <a:rPr lang="en-US" sz="2000" spc="25" dirty="0">
                <a:ea typeface="Roboto" panose="02000000000000000000" pitchFamily="2" charset="0"/>
                <a:cs typeface="Roboto" panose="02000000000000000000" pitchFamily="2" charset="0"/>
              </a:rPr>
              <a:t>Coupon</a:t>
            </a:r>
            <a:r>
              <a:rPr lang="en-US" sz="2000" spc="-14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code</a:t>
            </a:r>
            <a:r>
              <a:rPr lang="en-US" sz="2000" spc="-10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should</a:t>
            </a:r>
            <a:r>
              <a:rPr lang="en-US" sz="2000" spc="-6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be</a:t>
            </a:r>
            <a:r>
              <a:rPr lang="en-US" sz="2000" spc="-3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random</a:t>
            </a:r>
            <a:r>
              <a:rPr lang="en-US" sz="2000" spc="-13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alpha-numeric</a:t>
            </a:r>
            <a:r>
              <a:rPr lang="en-US" sz="2000" spc="-3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characters.</a:t>
            </a:r>
            <a:endParaRPr lang="en-US" sz="2000" dirty="0">
              <a:ea typeface="Roboto" panose="02000000000000000000" pitchFamily="2" charset="0"/>
              <a:cs typeface="Roboto" panose="02000000000000000000" pitchFamily="2" charset="0"/>
            </a:endParaRPr>
          </a:p>
          <a:p>
            <a:pPr marL="45720" indent="0">
              <a:buNone/>
            </a:pPr>
            <a:endParaRPr lang="en-US" dirty="0"/>
          </a:p>
        </p:txBody>
      </p:sp>
    </p:spTree>
    <p:extLst>
      <p:ext uri="{BB962C8B-B14F-4D97-AF65-F5344CB8AC3E}">
        <p14:creationId xmlns:p14="http://schemas.microsoft.com/office/powerpoint/2010/main" val="34244067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65CE9-4C3C-C6B8-5365-95D4A6D80D0D}"/>
              </a:ext>
            </a:extLst>
          </p:cNvPr>
          <p:cNvSpPr>
            <a:spLocks noGrp="1"/>
          </p:cNvSpPr>
          <p:nvPr>
            <p:ph type="title"/>
          </p:nvPr>
        </p:nvSpPr>
        <p:spPr>
          <a:xfrm>
            <a:off x="1143000" y="609600"/>
            <a:ext cx="9875520" cy="627529"/>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B00B2473-149A-4183-EEB2-E5548E891B00}"/>
              </a:ext>
            </a:extLst>
          </p:cNvPr>
          <p:cNvSpPr>
            <a:spLocks noGrp="1"/>
          </p:cNvSpPr>
          <p:nvPr>
            <p:ph idx="1"/>
          </p:nvPr>
        </p:nvSpPr>
        <p:spPr>
          <a:xfrm>
            <a:off x="1143000" y="1528483"/>
            <a:ext cx="9872871" cy="4038600"/>
          </a:xfrm>
        </p:spPr>
        <p:txBody>
          <a:bodyPr/>
          <a:lstStyle/>
          <a:p>
            <a:r>
              <a:rPr lang="en-US" dirty="0">
                <a:hlinkClick r:id="rId2"/>
              </a:rPr>
              <a:t>https://github.com/SamDecrock/discount-code-bruteforcer</a:t>
            </a:r>
            <a:endParaRPr lang="en-US" dirty="0"/>
          </a:p>
          <a:p>
            <a:r>
              <a:rPr lang="en-US" sz="2400" dirty="0">
                <a:solidFill>
                  <a:srgbClr val="0462C1"/>
                </a:solidFill>
                <a:uFill>
                  <a:solidFill>
                    <a:srgbClr val="0462C1"/>
                  </a:solidFill>
                </a:uFill>
                <a:latin typeface="Times New Roman"/>
                <a:cs typeface="Times New Roman"/>
                <a:hlinkClick r:id="rId3"/>
              </a:rPr>
              <a:t>https://www.couponxoo.com/brute-force-attack-coupon-code</a:t>
            </a:r>
            <a:endParaRPr lang="en-US" sz="2400" dirty="0">
              <a:latin typeface="Times New Roman"/>
              <a:cs typeface="Times New Roman"/>
            </a:endParaRPr>
          </a:p>
          <a:p>
            <a:endParaRPr lang="en-US" dirty="0"/>
          </a:p>
        </p:txBody>
      </p:sp>
    </p:spTree>
    <p:extLst>
      <p:ext uri="{BB962C8B-B14F-4D97-AF65-F5344CB8AC3E}">
        <p14:creationId xmlns:p14="http://schemas.microsoft.com/office/powerpoint/2010/main" val="36771257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71BA-60C7-D4FF-2CCD-22C5090C817F}"/>
              </a:ext>
            </a:extLst>
          </p:cNvPr>
          <p:cNvSpPr>
            <a:spLocks noGrp="1"/>
          </p:cNvSpPr>
          <p:nvPr>
            <p:ph type="title"/>
          </p:nvPr>
        </p:nvSpPr>
        <p:spPr>
          <a:xfrm>
            <a:off x="1143000" y="609600"/>
            <a:ext cx="9875520" cy="600635"/>
          </a:xfrm>
        </p:spPr>
        <p:txBody>
          <a:bodyPr>
            <a:normAutofit fontScale="90000"/>
          </a:bodyPr>
          <a:lstStyle/>
          <a:p>
            <a:r>
              <a:rPr lang="en-US" dirty="0"/>
              <a:t>17. Command Execution Vulnerability</a:t>
            </a:r>
          </a:p>
        </p:txBody>
      </p:sp>
      <p:graphicFrame>
        <p:nvGraphicFramePr>
          <p:cNvPr id="4" name="Table 8">
            <a:extLst>
              <a:ext uri="{FF2B5EF4-FFF2-40B4-BE49-F238E27FC236}">
                <a16:creationId xmlns:a16="http://schemas.microsoft.com/office/drawing/2014/main" id="{3821E84E-25B0-C40B-E450-46F856B869BE}"/>
              </a:ext>
            </a:extLst>
          </p:cNvPr>
          <p:cNvGraphicFramePr>
            <a:graphicFrameLocks/>
          </p:cNvGraphicFramePr>
          <p:nvPr>
            <p:extLst>
              <p:ext uri="{D42A27DB-BD31-4B8C-83A1-F6EECF244321}">
                <p14:modId xmlns:p14="http://schemas.microsoft.com/office/powerpoint/2010/main" val="936806620"/>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B384BEE8-BE30-4AA4-3FE2-CE8AE37234BC}"/>
              </a:ext>
            </a:extLst>
          </p:cNvPr>
          <p:cNvGraphicFramePr>
            <a:graphicFrameLocks noGrp="1"/>
          </p:cNvGraphicFramePr>
          <p:nvPr>
            <p:extLst>
              <p:ext uri="{D42A27DB-BD31-4B8C-83A1-F6EECF244321}">
                <p14:modId xmlns:p14="http://schemas.microsoft.com/office/powerpoint/2010/main" val="2845105163"/>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r>
                        <a:rPr lang="en-US" dirty="0"/>
                        <a:t>Command Execution Vulnerability</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command execution vulnerability.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http://3.110.31.57/wondercms/files/b374kmini.php</a:t>
                      </a: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http://3.110.31.57/admin31/console.php</a:t>
                      </a:r>
                    </a:p>
                    <a:p>
                      <a:pPr marL="0" marR="0" lvl="0" indent="0" algn="l" rtl="0">
                        <a:spcBef>
                          <a:spcPts val="0"/>
                        </a:spcBef>
                        <a:spcAft>
                          <a:spcPts val="0"/>
                        </a:spcAft>
                        <a:buClr>
                          <a:schemeClr val="dk1"/>
                        </a:buClr>
                        <a:buSzPts val="1300"/>
                        <a:buFont typeface="Arial"/>
                        <a:buNone/>
                      </a:pP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endParaRPr lang="en-US" sz="1800" b="1"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35658523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2CE1B-29AD-92AC-DAF9-C2F2D12EFFAA}"/>
              </a:ext>
            </a:extLst>
          </p:cNvPr>
          <p:cNvSpPr>
            <a:spLocks noGrp="1"/>
          </p:cNvSpPr>
          <p:nvPr>
            <p:ph type="title"/>
          </p:nvPr>
        </p:nvSpPr>
        <p:spPr>
          <a:xfrm>
            <a:off x="1143000" y="609600"/>
            <a:ext cx="9875520" cy="591671"/>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D7472524-E2B7-14A0-FF44-467354066509}"/>
              </a:ext>
            </a:extLst>
          </p:cNvPr>
          <p:cNvSpPr>
            <a:spLocks noGrp="1"/>
          </p:cNvSpPr>
          <p:nvPr>
            <p:ph idx="1"/>
          </p:nvPr>
        </p:nvSpPr>
        <p:spPr>
          <a:xfrm>
            <a:off x="1143000" y="1322295"/>
            <a:ext cx="9872871" cy="4038600"/>
          </a:xfrm>
        </p:spPr>
        <p:txBody>
          <a:bodyPr/>
          <a:lstStyle/>
          <a:p>
            <a:r>
              <a:rPr lang="en-US" sz="1800" dirty="0"/>
              <a:t>First go to the blog section, where on the main page you can easily find admin login (with password)</a:t>
            </a:r>
          </a:p>
          <a:p>
            <a:r>
              <a:rPr lang="en-US" sz="1800" dirty="0"/>
              <a:t>After logging in, go to settings, there you will find the files option.</a:t>
            </a:r>
          </a:p>
          <a:p>
            <a:pPr marL="45720" indent="0">
              <a:buNone/>
            </a:pPr>
            <a:endParaRPr lang="en-US" dirty="0"/>
          </a:p>
        </p:txBody>
      </p:sp>
      <p:pic>
        <p:nvPicPr>
          <p:cNvPr id="5" name="Picture 4">
            <a:extLst>
              <a:ext uri="{FF2B5EF4-FFF2-40B4-BE49-F238E27FC236}">
                <a16:creationId xmlns:a16="http://schemas.microsoft.com/office/drawing/2014/main" id="{B974828C-5A93-2D35-760D-25E548D29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087" y="1854095"/>
            <a:ext cx="3484894" cy="82390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9C4F0CB5-9EB3-18C5-0297-B8F104801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129" y="2973836"/>
            <a:ext cx="7331147" cy="2846710"/>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82C60280-A78C-269C-433D-36474C1E2EAA}"/>
              </a:ext>
            </a:extLst>
          </p:cNvPr>
          <p:cNvSpPr/>
          <p:nvPr/>
        </p:nvSpPr>
        <p:spPr>
          <a:xfrm>
            <a:off x="7754471" y="4168588"/>
            <a:ext cx="340658" cy="286871"/>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4999955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AAED-F2FC-0B46-DD17-0E1BCEB88771}"/>
              </a:ext>
            </a:extLst>
          </p:cNvPr>
          <p:cNvSpPr>
            <a:spLocks noGrp="1"/>
          </p:cNvSpPr>
          <p:nvPr>
            <p:ph type="title"/>
          </p:nvPr>
        </p:nvSpPr>
        <p:spPr>
          <a:xfrm>
            <a:off x="1143000" y="609600"/>
            <a:ext cx="9875520" cy="618565"/>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81927951-7616-F6C4-0DA5-2A4AE7FE483C}"/>
              </a:ext>
            </a:extLst>
          </p:cNvPr>
          <p:cNvSpPr>
            <a:spLocks noGrp="1"/>
          </p:cNvSpPr>
          <p:nvPr>
            <p:ph idx="1"/>
          </p:nvPr>
        </p:nvSpPr>
        <p:spPr>
          <a:xfrm>
            <a:off x="1140351" y="1409700"/>
            <a:ext cx="9872871" cy="4038600"/>
          </a:xfrm>
        </p:spPr>
        <p:txBody>
          <a:bodyPr/>
          <a:lstStyle/>
          <a:p>
            <a:r>
              <a:rPr lang="en-US" dirty="0"/>
              <a:t>In the files section, hacker can upload any malicious script or shell to gain complete access.</a:t>
            </a:r>
          </a:p>
          <a:p>
            <a:pPr marL="45720" indent="0">
              <a:buNone/>
            </a:pPr>
            <a:endParaRPr lang="en-US" dirty="0"/>
          </a:p>
        </p:txBody>
      </p:sp>
      <p:pic>
        <p:nvPicPr>
          <p:cNvPr id="5" name="Picture 4">
            <a:extLst>
              <a:ext uri="{FF2B5EF4-FFF2-40B4-BE49-F238E27FC236}">
                <a16:creationId xmlns:a16="http://schemas.microsoft.com/office/drawing/2014/main" id="{0B1D3E61-295A-FC12-0027-45220D7F1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904" y="2250141"/>
            <a:ext cx="6962840" cy="3827938"/>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5F93DB87-BF20-D48D-999B-A68604670B56}"/>
              </a:ext>
            </a:extLst>
          </p:cNvPr>
          <p:cNvSpPr/>
          <p:nvPr/>
        </p:nvSpPr>
        <p:spPr>
          <a:xfrm>
            <a:off x="2886635" y="4401671"/>
            <a:ext cx="2312894" cy="251011"/>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857901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6CE2-004E-DB20-F3BF-4F02D13F378E}"/>
              </a:ext>
            </a:extLst>
          </p:cNvPr>
          <p:cNvSpPr>
            <a:spLocks noGrp="1"/>
          </p:cNvSpPr>
          <p:nvPr>
            <p:ph type="title"/>
          </p:nvPr>
        </p:nvSpPr>
        <p:spPr>
          <a:xfrm>
            <a:off x="1143000" y="609600"/>
            <a:ext cx="9875520" cy="726141"/>
          </a:xfrm>
        </p:spPr>
        <p:txBody>
          <a:bodyPr/>
          <a:lstStyle/>
          <a:p>
            <a:r>
              <a:rPr lang="en-US" dirty="0"/>
              <a:t>Proof of Concept (PoC)</a:t>
            </a:r>
          </a:p>
        </p:txBody>
      </p:sp>
      <p:sp>
        <p:nvSpPr>
          <p:cNvPr id="3" name="Content Placeholder 2">
            <a:extLst>
              <a:ext uri="{FF2B5EF4-FFF2-40B4-BE49-F238E27FC236}">
                <a16:creationId xmlns:a16="http://schemas.microsoft.com/office/drawing/2014/main" id="{A269F275-6839-8D3C-5544-0D9484D19180}"/>
              </a:ext>
            </a:extLst>
          </p:cNvPr>
          <p:cNvSpPr>
            <a:spLocks noGrp="1"/>
          </p:cNvSpPr>
          <p:nvPr>
            <p:ph idx="1"/>
          </p:nvPr>
        </p:nvSpPr>
        <p:spPr>
          <a:xfrm>
            <a:off x="1140351" y="1555376"/>
            <a:ext cx="9872871" cy="4038600"/>
          </a:xfrm>
        </p:spPr>
        <p:txBody>
          <a:bodyPr/>
          <a:lstStyle/>
          <a:p>
            <a:r>
              <a:rPr lang="en-US" dirty="0"/>
              <a:t>If you click on b374kmin.php (It’s a malicious shell), you can get complete information of the website including admin login password, database credentials etc.</a:t>
            </a:r>
          </a:p>
          <a:p>
            <a:pPr marL="45720" indent="0">
              <a:buNone/>
            </a:pPr>
            <a:endParaRPr lang="en-US" dirty="0"/>
          </a:p>
        </p:txBody>
      </p:sp>
      <p:pic>
        <p:nvPicPr>
          <p:cNvPr id="5" name="Picture 4">
            <a:extLst>
              <a:ext uri="{FF2B5EF4-FFF2-40B4-BE49-F238E27FC236}">
                <a16:creationId xmlns:a16="http://schemas.microsoft.com/office/drawing/2014/main" id="{79682DA1-7D49-3BA2-5FFC-5A8577F6B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778" y="2683218"/>
            <a:ext cx="9998306" cy="3284505"/>
          </a:xfrm>
          <a:prstGeom prst="rect">
            <a:avLst/>
          </a:prstGeom>
        </p:spPr>
      </p:pic>
    </p:spTree>
    <p:extLst>
      <p:ext uri="{BB962C8B-B14F-4D97-AF65-F5344CB8AC3E}">
        <p14:creationId xmlns:p14="http://schemas.microsoft.com/office/powerpoint/2010/main" val="21570452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50D-0907-B2BF-DE42-55148EFC4EF7}"/>
              </a:ext>
            </a:extLst>
          </p:cNvPr>
          <p:cNvSpPr>
            <a:spLocks noGrp="1"/>
          </p:cNvSpPr>
          <p:nvPr>
            <p:ph type="title"/>
          </p:nvPr>
        </p:nvSpPr>
        <p:spPr>
          <a:xfrm>
            <a:off x="1143000" y="609600"/>
            <a:ext cx="9875520" cy="636494"/>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965A8142-000F-5330-6A9C-6253A9B859E1}"/>
              </a:ext>
            </a:extLst>
          </p:cNvPr>
          <p:cNvSpPr>
            <a:spLocks noGrp="1"/>
          </p:cNvSpPr>
          <p:nvPr>
            <p:ph idx="1"/>
          </p:nvPr>
        </p:nvSpPr>
        <p:spPr>
          <a:xfrm>
            <a:off x="1143000" y="1246094"/>
            <a:ext cx="9872871" cy="4038600"/>
          </a:xfrm>
        </p:spPr>
        <p:txBody>
          <a:bodyPr/>
          <a:lstStyle/>
          <a:p>
            <a:r>
              <a:rPr lang="en-US" dirty="0"/>
              <a:t>Input – ls, </a:t>
            </a:r>
            <a:r>
              <a:rPr lang="en-US" dirty="0" err="1"/>
              <a:t>whoami</a:t>
            </a:r>
            <a:endParaRPr lang="en-US" dirty="0"/>
          </a:p>
          <a:p>
            <a:pPr marL="45720" indent="0">
              <a:buNone/>
            </a:pPr>
            <a:endParaRPr lang="en-US" dirty="0"/>
          </a:p>
        </p:txBody>
      </p:sp>
      <p:pic>
        <p:nvPicPr>
          <p:cNvPr id="7" name="Picture 6">
            <a:extLst>
              <a:ext uri="{FF2B5EF4-FFF2-40B4-BE49-F238E27FC236}">
                <a16:creationId xmlns:a16="http://schemas.microsoft.com/office/drawing/2014/main" id="{586E0253-C785-E26A-9CAC-13FC7F2EA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804" y="1801795"/>
            <a:ext cx="8429544" cy="43659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73182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A3066-4DC1-5EA3-76D1-CC9D807EBD1A}"/>
              </a:ext>
            </a:extLst>
          </p:cNvPr>
          <p:cNvSpPr>
            <a:spLocks noGrp="1"/>
          </p:cNvSpPr>
          <p:nvPr>
            <p:ph type="title"/>
          </p:nvPr>
        </p:nvSpPr>
        <p:spPr>
          <a:xfrm>
            <a:off x="1143000" y="609600"/>
            <a:ext cx="9875520" cy="717176"/>
          </a:xfrm>
        </p:spPr>
        <p:txBody>
          <a:bodyPr/>
          <a:lstStyle/>
          <a:p>
            <a:r>
              <a:rPr lang="en-US" dirty="0"/>
              <a:t>Proof of Concept (PoC)</a:t>
            </a:r>
          </a:p>
        </p:txBody>
      </p:sp>
      <p:sp>
        <p:nvSpPr>
          <p:cNvPr id="3" name="Content Placeholder 2">
            <a:extLst>
              <a:ext uri="{FF2B5EF4-FFF2-40B4-BE49-F238E27FC236}">
                <a16:creationId xmlns:a16="http://schemas.microsoft.com/office/drawing/2014/main" id="{F90C0AB7-EB44-253B-9479-997DB53B1936}"/>
              </a:ext>
            </a:extLst>
          </p:cNvPr>
          <p:cNvSpPr>
            <a:spLocks noGrp="1"/>
          </p:cNvSpPr>
          <p:nvPr>
            <p:ph idx="1"/>
          </p:nvPr>
        </p:nvSpPr>
        <p:spPr>
          <a:xfrm>
            <a:off x="1145649" y="1409700"/>
            <a:ext cx="9872871" cy="4038600"/>
          </a:xfrm>
        </p:spPr>
        <p:txBody>
          <a:bodyPr/>
          <a:lstStyle/>
          <a:p>
            <a:r>
              <a:rPr lang="en-US" dirty="0"/>
              <a:t>Other valuable information.</a:t>
            </a:r>
          </a:p>
          <a:p>
            <a:pPr marL="45720" indent="0">
              <a:buNone/>
            </a:pPr>
            <a:endParaRPr lang="en-US" dirty="0"/>
          </a:p>
        </p:txBody>
      </p:sp>
      <p:pic>
        <p:nvPicPr>
          <p:cNvPr id="5" name="Picture 4">
            <a:extLst>
              <a:ext uri="{FF2B5EF4-FFF2-40B4-BE49-F238E27FC236}">
                <a16:creationId xmlns:a16="http://schemas.microsoft.com/office/drawing/2014/main" id="{0A09BCF6-2EDA-472D-AFC5-5E4685821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878" y="1855692"/>
            <a:ext cx="9412243" cy="44908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224753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68BA-6541-B880-3A96-DF5E72873DB0}"/>
              </a:ext>
            </a:extLst>
          </p:cNvPr>
          <p:cNvSpPr>
            <a:spLocks noGrp="1"/>
          </p:cNvSpPr>
          <p:nvPr>
            <p:ph type="title"/>
          </p:nvPr>
        </p:nvSpPr>
        <p:spPr>
          <a:xfrm>
            <a:off x="1158240" y="627529"/>
            <a:ext cx="9875520" cy="699247"/>
          </a:xfrm>
        </p:spPr>
        <p:txBody>
          <a:bodyPr/>
          <a:lstStyle/>
          <a:p>
            <a:r>
              <a:rPr lang="en-US" dirty="0"/>
              <a:t>Proof of Concept (PoC)</a:t>
            </a:r>
          </a:p>
        </p:txBody>
      </p:sp>
      <p:sp>
        <p:nvSpPr>
          <p:cNvPr id="7" name="Content Placeholder 6">
            <a:extLst>
              <a:ext uri="{FF2B5EF4-FFF2-40B4-BE49-F238E27FC236}">
                <a16:creationId xmlns:a16="http://schemas.microsoft.com/office/drawing/2014/main" id="{EA13C83D-F5B4-254F-5F52-954FA85C11C7}"/>
              </a:ext>
            </a:extLst>
          </p:cNvPr>
          <p:cNvSpPr>
            <a:spLocks noGrp="1"/>
          </p:cNvSpPr>
          <p:nvPr>
            <p:ph idx="1"/>
          </p:nvPr>
        </p:nvSpPr>
        <p:spPr>
          <a:xfrm>
            <a:off x="1158240" y="1537447"/>
            <a:ext cx="9872871" cy="4038600"/>
          </a:xfrm>
        </p:spPr>
        <p:txBody>
          <a:bodyPr/>
          <a:lstStyle/>
          <a:p>
            <a:r>
              <a:rPr lang="en-US" dirty="0"/>
              <a:t>Other login credentials.</a:t>
            </a:r>
          </a:p>
          <a:p>
            <a:pPr marL="45720" indent="0">
              <a:buNone/>
            </a:pPr>
            <a:endParaRPr lang="en-US" dirty="0"/>
          </a:p>
        </p:txBody>
      </p:sp>
      <p:pic>
        <p:nvPicPr>
          <p:cNvPr id="9" name="Picture 8">
            <a:extLst>
              <a:ext uri="{FF2B5EF4-FFF2-40B4-BE49-F238E27FC236}">
                <a16:creationId xmlns:a16="http://schemas.microsoft.com/office/drawing/2014/main" id="{E64CEFCC-A59D-65C0-D892-6A78F11EB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45" y="2620470"/>
            <a:ext cx="10244860" cy="16170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320006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4C3C-DACD-6A66-76EC-8873CB381D99}"/>
              </a:ext>
            </a:extLst>
          </p:cNvPr>
          <p:cNvSpPr>
            <a:spLocks noGrp="1"/>
          </p:cNvSpPr>
          <p:nvPr>
            <p:ph type="title"/>
          </p:nvPr>
        </p:nvSpPr>
        <p:spPr>
          <a:xfrm>
            <a:off x="1143000" y="609600"/>
            <a:ext cx="9875520" cy="654424"/>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84B94598-FBB9-7A46-DF6A-FA00F98E15F2}"/>
              </a:ext>
            </a:extLst>
          </p:cNvPr>
          <p:cNvSpPr>
            <a:spLocks noGrp="1"/>
          </p:cNvSpPr>
          <p:nvPr>
            <p:ph idx="1"/>
          </p:nvPr>
        </p:nvSpPr>
        <p:spPr>
          <a:xfrm>
            <a:off x="1143000" y="1264024"/>
            <a:ext cx="9872871" cy="4038600"/>
          </a:xfrm>
        </p:spPr>
        <p:txBody>
          <a:bodyPr/>
          <a:lstStyle/>
          <a:p>
            <a:r>
              <a:rPr lang="en-US" dirty="0"/>
              <a:t>On the main website, login into admin account (force browsing). There you will find a console option.</a:t>
            </a:r>
          </a:p>
          <a:p>
            <a:pPr marL="45720" indent="0">
              <a:buNone/>
            </a:pPr>
            <a:endParaRPr lang="en-US" dirty="0"/>
          </a:p>
        </p:txBody>
      </p:sp>
      <p:pic>
        <p:nvPicPr>
          <p:cNvPr id="5" name="Picture 4">
            <a:extLst>
              <a:ext uri="{FF2B5EF4-FFF2-40B4-BE49-F238E27FC236}">
                <a16:creationId xmlns:a16="http://schemas.microsoft.com/office/drawing/2014/main" id="{39AD1890-1E7C-0B63-2A3A-715766665B29}"/>
              </a:ext>
            </a:extLst>
          </p:cNvPr>
          <p:cNvPicPr>
            <a:picLocks noChangeAspect="1"/>
          </p:cNvPicPr>
          <p:nvPr/>
        </p:nvPicPr>
        <p:blipFill rotWithShape="1">
          <a:blip r:embed="rId2">
            <a:extLst>
              <a:ext uri="{28A0092B-C50C-407E-A947-70E740481C1C}">
                <a14:useLocalDpi xmlns:a14="http://schemas.microsoft.com/office/drawing/2010/main" val="0"/>
              </a:ext>
            </a:extLst>
          </a:blip>
          <a:srcRect l="21471" t="14290" r="22500"/>
          <a:stretch/>
        </p:blipFill>
        <p:spPr>
          <a:xfrm>
            <a:off x="2752164" y="2017058"/>
            <a:ext cx="6831106" cy="4314092"/>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271E2260-6129-FDB6-4B32-EF868F1ECDA6}"/>
              </a:ext>
            </a:extLst>
          </p:cNvPr>
          <p:cNvSpPr/>
          <p:nvPr/>
        </p:nvSpPr>
        <p:spPr>
          <a:xfrm>
            <a:off x="2913529" y="2429435"/>
            <a:ext cx="941295" cy="385483"/>
          </a:xfrm>
          <a:prstGeom prst="rect">
            <a:avLst/>
          </a:prstGeom>
          <a:noFill/>
          <a:ln w="9525" cap="flat" cmpd="sng" algn="ctr">
            <a:solidFill>
              <a:schemeClr val="accent2"/>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6342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59BE-892D-1DAB-EBD0-F269C728D226}"/>
              </a:ext>
            </a:extLst>
          </p:cNvPr>
          <p:cNvSpPr>
            <a:spLocks noGrp="1"/>
          </p:cNvSpPr>
          <p:nvPr>
            <p:ph type="title"/>
          </p:nvPr>
        </p:nvSpPr>
        <p:spPr>
          <a:xfrm>
            <a:off x="1143000" y="609600"/>
            <a:ext cx="9875520" cy="770965"/>
          </a:xfrm>
        </p:spPr>
        <p:txBody>
          <a:bodyPr/>
          <a:lstStyle/>
          <a:p>
            <a:r>
              <a:rPr lang="en-US" dirty="0"/>
              <a:t>References</a:t>
            </a:r>
          </a:p>
        </p:txBody>
      </p:sp>
      <p:sp>
        <p:nvSpPr>
          <p:cNvPr id="3" name="Content Placeholder 2">
            <a:extLst>
              <a:ext uri="{FF2B5EF4-FFF2-40B4-BE49-F238E27FC236}">
                <a16:creationId xmlns:a16="http://schemas.microsoft.com/office/drawing/2014/main" id="{11E10EF3-A18D-8A91-FC57-1B9DEC5CD98D}"/>
              </a:ext>
            </a:extLst>
          </p:cNvPr>
          <p:cNvSpPr>
            <a:spLocks noGrp="1"/>
          </p:cNvSpPr>
          <p:nvPr>
            <p:ph idx="1"/>
          </p:nvPr>
        </p:nvSpPr>
        <p:spPr>
          <a:xfrm>
            <a:off x="1143000" y="1940858"/>
            <a:ext cx="9872871" cy="4038600"/>
          </a:xfrm>
        </p:spPr>
        <p:txBody>
          <a:bodyPr/>
          <a:lstStyle/>
          <a:p>
            <a:r>
              <a:rPr lang="en-US" dirty="0">
                <a:hlinkClick r:id="rId2"/>
              </a:rPr>
              <a:t>https://cheatsheetseries.owasp.org/cheatsheets/SQL_Injection_Prevention_Cheat_Sheet.html</a:t>
            </a:r>
            <a:endParaRPr lang="en-US" dirty="0"/>
          </a:p>
          <a:p>
            <a:r>
              <a:rPr lang="en-US" dirty="0">
                <a:hlinkClick r:id="rId3"/>
              </a:rPr>
              <a:t>https://cheatsheetseries.owasp.org/cheatsheets/Query_Parameterization_Cheat_Sheet.html</a:t>
            </a:r>
            <a:endParaRPr lang="en-US" dirty="0"/>
          </a:p>
          <a:p>
            <a:pPr marL="45720" indent="0">
              <a:buNone/>
            </a:pPr>
            <a:endParaRPr lang="en-US" dirty="0"/>
          </a:p>
        </p:txBody>
      </p:sp>
    </p:spTree>
    <p:extLst>
      <p:ext uri="{BB962C8B-B14F-4D97-AF65-F5344CB8AC3E}">
        <p14:creationId xmlns:p14="http://schemas.microsoft.com/office/powerpoint/2010/main" val="23186547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9290-F27B-329A-2D30-732A6A5E8177}"/>
              </a:ext>
            </a:extLst>
          </p:cNvPr>
          <p:cNvSpPr>
            <a:spLocks noGrp="1"/>
          </p:cNvSpPr>
          <p:nvPr>
            <p:ph type="title"/>
          </p:nvPr>
        </p:nvSpPr>
        <p:spPr>
          <a:xfrm>
            <a:off x="1143000" y="609600"/>
            <a:ext cx="9875520" cy="627529"/>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BE398A98-62C5-5FC4-D785-E27E8AF2387A}"/>
              </a:ext>
            </a:extLst>
          </p:cNvPr>
          <p:cNvSpPr>
            <a:spLocks noGrp="1"/>
          </p:cNvSpPr>
          <p:nvPr>
            <p:ph idx="1"/>
          </p:nvPr>
        </p:nvSpPr>
        <p:spPr>
          <a:xfrm>
            <a:off x="1140351" y="1409700"/>
            <a:ext cx="9872871" cy="4038600"/>
          </a:xfrm>
        </p:spPr>
        <p:txBody>
          <a:bodyPr/>
          <a:lstStyle/>
          <a:p>
            <a:r>
              <a:rPr lang="en-US" dirty="0"/>
              <a:t>Shopping website admin console.</a:t>
            </a:r>
          </a:p>
          <a:p>
            <a:pPr marL="45720" indent="0">
              <a:buNone/>
            </a:pPr>
            <a:endParaRPr lang="en-US" dirty="0"/>
          </a:p>
        </p:txBody>
      </p:sp>
      <p:pic>
        <p:nvPicPr>
          <p:cNvPr id="5" name="Picture 4">
            <a:extLst>
              <a:ext uri="{FF2B5EF4-FFF2-40B4-BE49-F238E27FC236}">
                <a16:creationId xmlns:a16="http://schemas.microsoft.com/office/drawing/2014/main" id="{C371D000-CEED-5C58-FE18-40FE90C48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746" y="1968246"/>
            <a:ext cx="6226080" cy="41227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415980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DF0F-EFEF-BDC8-527C-0B65C6CDCF77}"/>
              </a:ext>
            </a:extLst>
          </p:cNvPr>
          <p:cNvSpPr>
            <a:spLocks noGrp="1"/>
          </p:cNvSpPr>
          <p:nvPr>
            <p:ph type="title"/>
          </p:nvPr>
        </p:nvSpPr>
        <p:spPr>
          <a:xfrm>
            <a:off x="1143000" y="609600"/>
            <a:ext cx="9875520" cy="645459"/>
          </a:xfrm>
        </p:spPr>
        <p:txBody>
          <a:bodyPr>
            <a:normAutofit fontScale="90000"/>
          </a:bodyPr>
          <a:lstStyle/>
          <a:p>
            <a:r>
              <a:rPr lang="en-US" dirty="0"/>
              <a:t>Business Impact – Extremely High</a:t>
            </a:r>
          </a:p>
        </p:txBody>
      </p:sp>
      <p:sp>
        <p:nvSpPr>
          <p:cNvPr id="3" name="Content Placeholder 2">
            <a:extLst>
              <a:ext uri="{FF2B5EF4-FFF2-40B4-BE49-F238E27FC236}">
                <a16:creationId xmlns:a16="http://schemas.microsoft.com/office/drawing/2014/main" id="{C29A1268-AF44-3CC2-B4E4-58215CF6698B}"/>
              </a:ext>
            </a:extLst>
          </p:cNvPr>
          <p:cNvSpPr>
            <a:spLocks noGrp="1"/>
          </p:cNvSpPr>
          <p:nvPr>
            <p:ph idx="1"/>
          </p:nvPr>
        </p:nvSpPr>
        <p:spPr>
          <a:xfrm>
            <a:off x="1143000" y="1609165"/>
            <a:ext cx="9872871" cy="4038600"/>
          </a:xfrm>
        </p:spPr>
        <p:txBody>
          <a:bodyPr/>
          <a:lstStyle/>
          <a:p>
            <a:r>
              <a:rPr lang="en-US" sz="2000" spc="-15" dirty="0">
                <a:ea typeface="Roboto" panose="02000000000000000000" pitchFamily="2" charset="0"/>
                <a:cs typeface="Roboto" panose="02000000000000000000" pitchFamily="2" charset="0"/>
              </a:rPr>
              <a:t>Including</a:t>
            </a:r>
            <a:r>
              <a:rPr lang="en-US" sz="2000" spc="2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complete</a:t>
            </a:r>
            <a:r>
              <a:rPr lang="en-US" sz="2000" spc="-2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system</a:t>
            </a:r>
            <a:r>
              <a:rPr lang="en-US" sz="2000" spc="-6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takeover,</a:t>
            </a:r>
            <a:r>
              <a:rPr lang="en-US" sz="2000" spc="4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an</a:t>
            </a:r>
            <a:r>
              <a:rPr lang="en-US" sz="2000" spc="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overloaded</a:t>
            </a:r>
            <a:r>
              <a:rPr lang="en-US" sz="2000" spc="30" dirty="0">
                <a:ea typeface="Roboto" panose="02000000000000000000" pitchFamily="2" charset="0"/>
                <a:cs typeface="Roboto" panose="02000000000000000000" pitchFamily="2" charset="0"/>
              </a:rPr>
              <a:t> </a:t>
            </a:r>
            <a:r>
              <a:rPr lang="en-US" sz="2000" spc="-50" dirty="0">
                <a:ea typeface="Roboto" panose="02000000000000000000" pitchFamily="2" charset="0"/>
                <a:cs typeface="Roboto" panose="02000000000000000000" pitchFamily="2" charset="0"/>
              </a:rPr>
              <a:t>file</a:t>
            </a:r>
            <a:r>
              <a:rPr lang="en-US" sz="2000" spc="13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system</a:t>
            </a:r>
            <a:r>
              <a:rPr lang="en-US" sz="2000" spc="-6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or</a:t>
            </a:r>
            <a:r>
              <a:rPr lang="en-US" sz="2000" spc="-4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database.</a:t>
            </a:r>
            <a:endParaRPr lang="en-US" sz="2000" dirty="0">
              <a:ea typeface="Roboto" panose="02000000000000000000" pitchFamily="2" charset="0"/>
              <a:cs typeface="Roboto" panose="02000000000000000000" pitchFamily="2" charset="0"/>
            </a:endParaRPr>
          </a:p>
          <a:p>
            <a:r>
              <a:rPr lang="en-US" sz="2000" spc="-10" dirty="0">
                <a:ea typeface="Roboto" panose="02000000000000000000" pitchFamily="2" charset="0"/>
                <a:cs typeface="Roboto" panose="02000000000000000000" pitchFamily="2" charset="0"/>
              </a:rPr>
              <a:t>Forwarding</a:t>
            </a:r>
            <a:r>
              <a:rPr lang="en-US" sz="2000" spc="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attacks</a:t>
            </a:r>
            <a:r>
              <a:rPr lang="en-US" sz="2000" spc="6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to</a:t>
            </a:r>
            <a:r>
              <a:rPr lang="en-US" sz="2000" spc="-6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back-end</a:t>
            </a:r>
            <a:r>
              <a:rPr lang="en-US" sz="2000" spc="1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systems.</a:t>
            </a:r>
            <a:endParaRPr lang="en-US" sz="2000" dirty="0">
              <a:ea typeface="Roboto" panose="02000000000000000000" pitchFamily="2" charset="0"/>
              <a:cs typeface="Roboto" panose="02000000000000000000" pitchFamily="2" charset="0"/>
            </a:endParaRPr>
          </a:p>
          <a:p>
            <a:r>
              <a:rPr lang="en-US" sz="2000" spc="-20" dirty="0">
                <a:ea typeface="Roboto" panose="02000000000000000000" pitchFamily="2" charset="0"/>
                <a:cs typeface="Roboto" panose="02000000000000000000" pitchFamily="2" charset="0"/>
              </a:rPr>
              <a:t>Client-side</a:t>
            </a:r>
            <a:r>
              <a:rPr lang="en-US" sz="2000" spc="13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attacks,</a:t>
            </a:r>
            <a:r>
              <a:rPr lang="en-US" sz="2000" spc="45"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or</a:t>
            </a:r>
            <a:r>
              <a:rPr lang="en-US" sz="2000" spc="-4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simple</a:t>
            </a:r>
            <a:r>
              <a:rPr lang="en-US" sz="2000" spc="-2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defacement.</a:t>
            </a:r>
          </a:p>
          <a:p>
            <a:pPr marL="45720" indent="0">
              <a:buNone/>
            </a:pPr>
            <a:endParaRPr lang="en-US" dirty="0"/>
          </a:p>
        </p:txBody>
      </p:sp>
    </p:spTree>
    <p:extLst>
      <p:ext uri="{BB962C8B-B14F-4D97-AF65-F5344CB8AC3E}">
        <p14:creationId xmlns:p14="http://schemas.microsoft.com/office/powerpoint/2010/main" val="24744311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6495C-96E2-2317-ACAD-D474595FB917}"/>
              </a:ext>
            </a:extLst>
          </p:cNvPr>
          <p:cNvSpPr>
            <a:spLocks noGrp="1"/>
          </p:cNvSpPr>
          <p:nvPr>
            <p:ph type="title"/>
          </p:nvPr>
        </p:nvSpPr>
        <p:spPr>
          <a:xfrm>
            <a:off x="1143000" y="609600"/>
            <a:ext cx="9875520" cy="618565"/>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9F3D1F5D-6EA7-6DB7-2921-587430625325}"/>
              </a:ext>
            </a:extLst>
          </p:cNvPr>
          <p:cNvSpPr>
            <a:spLocks noGrp="1"/>
          </p:cNvSpPr>
          <p:nvPr>
            <p:ph idx="1"/>
          </p:nvPr>
        </p:nvSpPr>
        <p:spPr>
          <a:xfrm>
            <a:off x="1145649" y="1588994"/>
            <a:ext cx="9872871" cy="4038600"/>
          </a:xfrm>
        </p:spPr>
        <p:txBody>
          <a:bodyPr/>
          <a:lstStyle/>
          <a:p>
            <a:pPr marL="358140" indent="-346075">
              <a:lnSpc>
                <a:spcPts val="2765"/>
              </a:lnSpc>
              <a:spcBef>
                <a:spcPts val="105"/>
              </a:spcBef>
              <a:buFont typeface="Arial MT"/>
              <a:buChar char="•"/>
              <a:tabLst>
                <a:tab pos="358140" algn="l"/>
                <a:tab pos="358775" algn="l"/>
              </a:tabLst>
            </a:pPr>
            <a:r>
              <a:rPr lang="en-US" sz="2000" spc="-25" dirty="0">
                <a:ea typeface="Roboto" panose="02000000000000000000" pitchFamily="2" charset="0"/>
                <a:cs typeface="Roboto" panose="02000000000000000000" pitchFamily="2" charset="0"/>
              </a:rPr>
              <a:t>Hide</a:t>
            </a:r>
            <a:r>
              <a:rPr lang="en-US" sz="2000" spc="85" dirty="0">
                <a:ea typeface="Roboto" panose="02000000000000000000" pitchFamily="2" charset="0"/>
                <a:cs typeface="Roboto" panose="02000000000000000000" pitchFamily="2" charset="0"/>
              </a:rPr>
              <a:t> </a:t>
            </a:r>
            <a:r>
              <a:rPr lang="en-US" sz="2000" spc="-45" dirty="0">
                <a:ea typeface="Roboto" panose="02000000000000000000" pitchFamily="2" charset="0"/>
                <a:cs typeface="Roboto" panose="02000000000000000000" pitchFamily="2" charset="0"/>
              </a:rPr>
              <a:t>all</a:t>
            </a:r>
            <a:r>
              <a:rPr lang="en-US" sz="2000" spc="95" dirty="0">
                <a:ea typeface="Roboto" panose="02000000000000000000" pitchFamily="2" charset="0"/>
                <a:cs typeface="Roboto" panose="02000000000000000000" pitchFamily="2" charset="0"/>
              </a:rPr>
              <a:t> </a:t>
            </a:r>
            <a:r>
              <a:rPr lang="en-US" sz="2000" spc="-50" dirty="0">
                <a:ea typeface="Roboto" panose="02000000000000000000" pitchFamily="2" charset="0"/>
                <a:cs typeface="Roboto" panose="02000000000000000000" pitchFamily="2" charset="0"/>
              </a:rPr>
              <a:t>files</a:t>
            </a:r>
            <a:r>
              <a:rPr lang="en-US" sz="2000" spc="220" dirty="0">
                <a:ea typeface="Roboto" panose="02000000000000000000" pitchFamily="2" charset="0"/>
                <a:cs typeface="Roboto" panose="02000000000000000000" pitchFamily="2" charset="0"/>
              </a:rPr>
              <a:t> </a:t>
            </a:r>
            <a:r>
              <a:rPr lang="en-US" sz="2000" spc="-55" dirty="0">
                <a:ea typeface="Roboto" panose="02000000000000000000" pitchFamily="2" charset="0"/>
                <a:cs typeface="Roboto" panose="02000000000000000000" pitchFamily="2" charset="0"/>
              </a:rPr>
              <a:t>in</a:t>
            </a:r>
            <a:r>
              <a:rPr lang="en-US" sz="2000" spc="114"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 </a:t>
            </a:r>
            <a:r>
              <a:rPr lang="en-US" sz="2000" b="1" spc="-15" dirty="0">
                <a:ea typeface="Roboto" panose="02000000000000000000" pitchFamily="2" charset="0"/>
                <a:cs typeface="Roboto" panose="02000000000000000000" pitchFamily="2" charset="0"/>
              </a:rPr>
              <a:t>Upload</a:t>
            </a:r>
            <a:r>
              <a:rPr lang="en-US" sz="2000" b="1" spc="7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Screen.</a:t>
            </a:r>
            <a:endParaRPr lang="en-US" sz="2000" dirty="0">
              <a:ea typeface="Roboto" panose="02000000000000000000" pitchFamily="2" charset="0"/>
              <a:cs typeface="Roboto" panose="02000000000000000000" pitchFamily="2" charset="0"/>
            </a:endParaRPr>
          </a:p>
          <a:p>
            <a:pPr marL="358140" indent="-346075">
              <a:lnSpc>
                <a:spcPts val="2765"/>
              </a:lnSpc>
              <a:buFont typeface="Arial MT"/>
              <a:buChar char="•"/>
              <a:tabLst>
                <a:tab pos="358140" algn="l"/>
                <a:tab pos="358775" algn="l"/>
              </a:tabLst>
            </a:pPr>
            <a:r>
              <a:rPr lang="en-US" sz="2000" spc="-30" dirty="0">
                <a:ea typeface="Roboto" panose="02000000000000000000" pitchFamily="2" charset="0"/>
                <a:cs typeface="Roboto" panose="02000000000000000000" pitchFamily="2" charset="0"/>
              </a:rPr>
              <a:t>Delete</a:t>
            </a:r>
            <a:r>
              <a:rPr lang="en-US" sz="2000" spc="155" dirty="0">
                <a:ea typeface="Roboto" panose="02000000000000000000" pitchFamily="2" charset="0"/>
                <a:cs typeface="Roboto" panose="02000000000000000000" pitchFamily="2" charset="0"/>
              </a:rPr>
              <a:t> </a:t>
            </a:r>
            <a:r>
              <a:rPr lang="en-US" sz="2000" spc="-45" dirty="0">
                <a:ea typeface="Roboto" panose="02000000000000000000" pitchFamily="2" charset="0"/>
                <a:cs typeface="Roboto" panose="02000000000000000000" pitchFamily="2" charset="0"/>
              </a:rPr>
              <a:t>all</a:t>
            </a:r>
            <a:r>
              <a:rPr lang="en-US" sz="2000" spc="70" dirty="0">
                <a:ea typeface="Roboto" panose="02000000000000000000" pitchFamily="2" charset="0"/>
                <a:cs typeface="Roboto" panose="02000000000000000000" pitchFamily="2" charset="0"/>
              </a:rPr>
              <a:t> </a:t>
            </a:r>
            <a:r>
              <a:rPr lang="en-US" sz="2000" dirty="0" err="1">
                <a:ea typeface="Roboto" panose="02000000000000000000" pitchFamily="2" charset="0"/>
                <a:cs typeface="Roboto" panose="02000000000000000000" pitchFamily="2" charset="0"/>
              </a:rPr>
              <a:t>php</a:t>
            </a:r>
            <a:r>
              <a:rPr lang="en-US" sz="2000" spc="-50" dirty="0">
                <a:ea typeface="Roboto" panose="02000000000000000000" pitchFamily="2" charset="0"/>
                <a:cs typeface="Roboto" panose="02000000000000000000" pitchFamily="2" charset="0"/>
              </a:rPr>
              <a:t> shells.</a:t>
            </a:r>
            <a:endParaRPr lang="en-US" sz="2000" dirty="0">
              <a:ea typeface="Roboto" panose="02000000000000000000" pitchFamily="2" charset="0"/>
              <a:cs typeface="Roboto" panose="02000000000000000000" pitchFamily="2" charset="0"/>
            </a:endParaRPr>
          </a:p>
          <a:p>
            <a:pPr marL="45720" indent="0">
              <a:buNone/>
            </a:pPr>
            <a:endParaRPr lang="en-US" dirty="0"/>
          </a:p>
        </p:txBody>
      </p:sp>
    </p:spTree>
    <p:extLst>
      <p:ext uri="{BB962C8B-B14F-4D97-AF65-F5344CB8AC3E}">
        <p14:creationId xmlns:p14="http://schemas.microsoft.com/office/powerpoint/2010/main" val="22356943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1A6C4-29CB-DF55-7C45-BB35FD9D38DD}"/>
              </a:ext>
            </a:extLst>
          </p:cNvPr>
          <p:cNvSpPr>
            <a:spLocks noGrp="1"/>
          </p:cNvSpPr>
          <p:nvPr>
            <p:ph type="title"/>
          </p:nvPr>
        </p:nvSpPr>
        <p:spPr>
          <a:xfrm>
            <a:off x="1143000" y="609600"/>
            <a:ext cx="9875520" cy="609600"/>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AC963DAD-AD54-A7BE-A499-6976D06C2444}"/>
              </a:ext>
            </a:extLst>
          </p:cNvPr>
          <p:cNvSpPr>
            <a:spLocks noGrp="1"/>
          </p:cNvSpPr>
          <p:nvPr>
            <p:ph idx="1"/>
          </p:nvPr>
        </p:nvSpPr>
        <p:spPr>
          <a:xfrm>
            <a:off x="1145649" y="1526241"/>
            <a:ext cx="9872871" cy="4038600"/>
          </a:xfrm>
        </p:spPr>
        <p:txBody>
          <a:bodyPr/>
          <a:lstStyle/>
          <a:p>
            <a:r>
              <a:rPr lang="en-US" sz="2400" u="heavy" dirty="0">
                <a:solidFill>
                  <a:srgbClr val="0462C1"/>
                </a:solidFill>
                <a:uFill>
                  <a:solidFill>
                    <a:srgbClr val="0462C1"/>
                  </a:solidFill>
                </a:uFill>
                <a:latin typeface="Times New Roman"/>
                <a:cs typeface="Times New Roman"/>
                <a:hlinkClick r:id="rId2"/>
              </a:rPr>
              <a:t>https://owasp.org/www-community/attacks/Command_Injection</a:t>
            </a:r>
            <a:endParaRPr lang="en-US" sz="2400" dirty="0">
              <a:latin typeface="Times New Roman"/>
              <a:cs typeface="Times New Roman"/>
            </a:endParaRPr>
          </a:p>
          <a:p>
            <a:r>
              <a:rPr lang="en-US" dirty="0">
                <a:hlinkClick r:id="rId3"/>
              </a:rPr>
              <a:t>https://github.com/tennc/webshell/blob/master/php/b374k/mini_b374k</a:t>
            </a:r>
            <a:endParaRPr lang="en-US" dirty="0"/>
          </a:p>
          <a:p>
            <a:pPr marL="45720" indent="0">
              <a:buNone/>
            </a:pPr>
            <a:endParaRPr lang="en-US" dirty="0"/>
          </a:p>
        </p:txBody>
      </p:sp>
    </p:spTree>
    <p:extLst>
      <p:ext uri="{BB962C8B-B14F-4D97-AF65-F5344CB8AC3E}">
        <p14:creationId xmlns:p14="http://schemas.microsoft.com/office/powerpoint/2010/main" val="41186474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F688-E05B-C266-8B00-796226AF287A}"/>
              </a:ext>
            </a:extLst>
          </p:cNvPr>
          <p:cNvSpPr>
            <a:spLocks noGrp="1"/>
          </p:cNvSpPr>
          <p:nvPr>
            <p:ph type="title"/>
          </p:nvPr>
        </p:nvSpPr>
        <p:spPr>
          <a:xfrm>
            <a:off x="1143000" y="609600"/>
            <a:ext cx="9875520" cy="896471"/>
          </a:xfrm>
        </p:spPr>
        <p:txBody>
          <a:bodyPr/>
          <a:lstStyle/>
          <a:p>
            <a:r>
              <a:rPr lang="en-US" dirty="0"/>
              <a:t>18. Forced Browsing</a:t>
            </a:r>
          </a:p>
        </p:txBody>
      </p:sp>
      <p:graphicFrame>
        <p:nvGraphicFramePr>
          <p:cNvPr id="4" name="Table 8">
            <a:extLst>
              <a:ext uri="{FF2B5EF4-FFF2-40B4-BE49-F238E27FC236}">
                <a16:creationId xmlns:a16="http://schemas.microsoft.com/office/drawing/2014/main" id="{2FC2EA2E-3BA9-E334-1795-729BE76DBE11}"/>
              </a:ext>
            </a:extLst>
          </p:cNvPr>
          <p:cNvGraphicFramePr>
            <a:graphicFrameLocks/>
          </p:cNvGraphicFramePr>
          <p:nvPr>
            <p:extLst>
              <p:ext uri="{D42A27DB-BD31-4B8C-83A1-F6EECF244321}">
                <p14:modId xmlns:p14="http://schemas.microsoft.com/office/powerpoint/2010/main" val="2286496352"/>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36236607-EA80-6C86-7C10-70CF5D771229}"/>
              </a:ext>
            </a:extLst>
          </p:cNvPr>
          <p:cNvGraphicFramePr>
            <a:graphicFrameLocks noGrp="1"/>
          </p:cNvGraphicFramePr>
          <p:nvPr>
            <p:extLst>
              <p:ext uri="{D42A27DB-BD31-4B8C-83A1-F6EECF244321}">
                <p14:modId xmlns:p14="http://schemas.microsoft.com/office/powerpoint/2010/main" val="524665153"/>
              </p:ext>
            </p:extLst>
          </p:nvPr>
        </p:nvGraphicFramePr>
        <p:xfrm>
          <a:off x="1140350" y="2085937"/>
          <a:ext cx="9872664" cy="310896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t>Force Browsing</a:t>
                      </a:r>
                    </a:p>
                    <a:p>
                      <a:pPr algn="ctr"/>
                      <a:r>
                        <a:rPr lang="en-US" dirty="0"/>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forced browsing.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 </a:t>
                      </a: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http://3.110.31.57/</a:t>
                      </a:r>
                    </a:p>
                    <a:p>
                      <a:pPr marL="0" marR="0" lvl="0" indent="0" algn="l" rtl="0">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Forced URLs:</a:t>
                      </a:r>
                      <a:endParaRPr lang="en-US" sz="1800" b="0" dirty="0">
                        <a:solidFill>
                          <a:schemeClr val="dk1"/>
                        </a:solidFill>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US" sz="1800" b="0" i="0" u="none" strike="noStrike" dirty="0">
                          <a:solidFill>
                            <a:schemeClr val="dk1"/>
                          </a:solidFill>
                          <a:latin typeface="Calibri"/>
                          <a:ea typeface="Calibri"/>
                          <a:cs typeface="Calibri"/>
                          <a:sym typeface="Calibri"/>
                        </a:rPr>
                        <a:t>http://3.110.31.57/admin31/dashboard.php</a:t>
                      </a: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US" sz="1800" b="0" i="0" u="none" strike="noStrike" dirty="0">
                          <a:solidFill>
                            <a:schemeClr val="dk1"/>
                          </a:solidFill>
                          <a:latin typeface="Calibri"/>
                          <a:ea typeface="Calibri"/>
                          <a:cs typeface="Calibri"/>
                          <a:sym typeface="Calibri"/>
                        </a:rPr>
                        <a:t>http://3.110.31.57/admin31/console.php</a:t>
                      </a:r>
                    </a:p>
                    <a:p>
                      <a:pPr marL="0" marR="0" lvl="0" indent="0" algn="l" defTabSz="914400" rtl="0" eaLnBrk="1" fontAlgn="auto" latinLnBrk="0" hangingPunct="1">
                        <a:lnSpc>
                          <a:spcPct val="100000"/>
                        </a:lnSpc>
                        <a:spcBef>
                          <a:spcPts val="0"/>
                        </a:spcBef>
                        <a:spcAft>
                          <a:spcPts val="0"/>
                        </a:spcAft>
                        <a:buClr>
                          <a:schemeClr val="dk1"/>
                        </a:buClr>
                        <a:buSzPts val="1300"/>
                        <a:buFont typeface="Arial"/>
                        <a:buNone/>
                        <a:tabLst/>
                        <a:defRPr/>
                      </a:pP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42520752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1CCF-4A51-A975-08D5-886102799049}"/>
              </a:ext>
            </a:extLst>
          </p:cNvPr>
          <p:cNvSpPr>
            <a:spLocks noGrp="1"/>
          </p:cNvSpPr>
          <p:nvPr>
            <p:ph type="title"/>
          </p:nvPr>
        </p:nvSpPr>
        <p:spPr>
          <a:xfrm>
            <a:off x="1143000" y="609600"/>
            <a:ext cx="9875520" cy="654424"/>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8C4A2B88-52A4-45A1-9E8C-D28A24B7AA7A}"/>
              </a:ext>
            </a:extLst>
          </p:cNvPr>
          <p:cNvSpPr>
            <a:spLocks noGrp="1"/>
          </p:cNvSpPr>
          <p:nvPr>
            <p:ph idx="1"/>
          </p:nvPr>
        </p:nvSpPr>
        <p:spPr>
          <a:xfrm>
            <a:off x="1159564" y="1416423"/>
            <a:ext cx="9872871" cy="4038600"/>
          </a:xfrm>
        </p:spPr>
        <p:txBody>
          <a:bodyPr/>
          <a:lstStyle/>
          <a:p>
            <a:r>
              <a:rPr lang="en-US" sz="1800" dirty="0">
                <a:ea typeface="Roboto" panose="02000000000000000000" pitchFamily="2" charset="0"/>
                <a:cs typeface="Roboto" panose="02000000000000000000" pitchFamily="2" charset="0"/>
              </a:rPr>
              <a:t>First of all, login to your customer account on the main shopping website.</a:t>
            </a:r>
          </a:p>
          <a:p>
            <a:r>
              <a:rPr lang="en-US" sz="1800" dirty="0">
                <a:ea typeface="Roboto" panose="02000000000000000000" pitchFamily="2" charset="0"/>
                <a:cs typeface="Roboto" panose="02000000000000000000" pitchFamily="2" charset="0"/>
              </a:rPr>
              <a:t>Then in the new tab open this </a:t>
            </a:r>
            <a:r>
              <a:rPr lang="en-US" sz="1800" dirty="0" err="1">
                <a:ea typeface="Roboto" panose="02000000000000000000" pitchFamily="2" charset="0"/>
                <a:cs typeface="Roboto" panose="02000000000000000000" pitchFamily="2" charset="0"/>
              </a:rPr>
              <a:t>urls</a:t>
            </a:r>
            <a:r>
              <a:rPr lang="en-US" sz="1800" dirty="0">
                <a:ea typeface="Roboto" panose="02000000000000000000" pitchFamily="2" charset="0"/>
                <a:cs typeface="Roboto" panose="02000000000000000000" pitchFamily="2" charset="0"/>
              </a:rPr>
              <a:t> (which gives access to admin panel)</a:t>
            </a:r>
          </a:p>
          <a:p>
            <a:pPr marL="45720" indent="0">
              <a:buNone/>
            </a:pPr>
            <a:r>
              <a:rPr lang="en-US" sz="1800" b="0" i="0" u="none" strike="noStrike" dirty="0">
                <a:solidFill>
                  <a:schemeClr val="dk1"/>
                </a:solidFill>
                <a:ea typeface="Roboto" panose="02000000000000000000" pitchFamily="2" charset="0"/>
                <a:cs typeface="Roboto" panose="02000000000000000000" pitchFamily="2" charset="0"/>
                <a:sym typeface="Calibri"/>
              </a:rPr>
              <a:t>http://3.110.31.57/admin31/dashboard.php</a:t>
            </a:r>
          </a:p>
          <a:p>
            <a:pPr marL="45720" indent="0">
              <a:buNone/>
            </a:pPr>
            <a:r>
              <a:rPr lang="en-US" sz="1800" b="0" i="0" u="none" strike="noStrike" dirty="0">
                <a:solidFill>
                  <a:schemeClr val="dk1"/>
                </a:solidFill>
                <a:ea typeface="Roboto" panose="02000000000000000000" pitchFamily="2" charset="0"/>
                <a:cs typeface="Roboto" panose="02000000000000000000" pitchFamily="2" charset="0"/>
                <a:sym typeface="Calibri"/>
              </a:rPr>
              <a:t>http://3.110.31.57/admin31/console.php</a:t>
            </a:r>
          </a:p>
          <a:p>
            <a:pPr marL="45720" indent="0">
              <a:buNone/>
            </a:pPr>
            <a:r>
              <a:rPr lang="en-US" sz="1800" dirty="0">
                <a:ea typeface="Roboto" panose="02000000000000000000" pitchFamily="2" charset="0"/>
                <a:cs typeface="Roboto" panose="02000000000000000000" pitchFamily="2" charset="0"/>
              </a:rPr>
              <a:t>(You got to know about this </a:t>
            </a:r>
            <a:r>
              <a:rPr lang="en-US" sz="1800" dirty="0" err="1">
                <a:ea typeface="Roboto" panose="02000000000000000000" pitchFamily="2" charset="0"/>
                <a:cs typeface="Roboto" panose="02000000000000000000" pitchFamily="2" charset="0"/>
              </a:rPr>
              <a:t>url</a:t>
            </a:r>
            <a:r>
              <a:rPr lang="en-US" sz="1800" dirty="0">
                <a:ea typeface="Roboto" panose="02000000000000000000" pitchFamily="2" charset="0"/>
                <a:cs typeface="Roboto" panose="02000000000000000000" pitchFamily="2" charset="0"/>
              </a:rPr>
              <a:t> in rate limiting flaw.)</a:t>
            </a:r>
          </a:p>
          <a:p>
            <a:pPr marL="45720" indent="0">
              <a:buNone/>
            </a:pPr>
            <a:endParaRPr lang="en-US" dirty="0"/>
          </a:p>
        </p:txBody>
      </p:sp>
      <p:pic>
        <p:nvPicPr>
          <p:cNvPr id="5" name="Picture 4">
            <a:extLst>
              <a:ext uri="{FF2B5EF4-FFF2-40B4-BE49-F238E27FC236}">
                <a16:creationId xmlns:a16="http://schemas.microsoft.com/office/drawing/2014/main" id="{9ECAAF73-76A9-CBC0-EFEB-5BAC1F4D1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622" y="3733995"/>
            <a:ext cx="7239627" cy="66299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986C8ADA-693A-409E-80DC-D7BAC2D32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707" y="4982528"/>
            <a:ext cx="7323455" cy="6248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612209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50C4-70EF-7F9D-EFF3-26F798418427}"/>
              </a:ext>
            </a:extLst>
          </p:cNvPr>
          <p:cNvSpPr>
            <a:spLocks noGrp="1"/>
          </p:cNvSpPr>
          <p:nvPr>
            <p:ph type="title"/>
          </p:nvPr>
        </p:nvSpPr>
        <p:spPr>
          <a:xfrm>
            <a:off x="1143000" y="609600"/>
            <a:ext cx="9875520" cy="582706"/>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4F73FCAF-9FC1-62C8-81FC-49EC8930C2DF}"/>
              </a:ext>
            </a:extLst>
          </p:cNvPr>
          <p:cNvSpPr>
            <a:spLocks noGrp="1"/>
          </p:cNvSpPr>
          <p:nvPr>
            <p:ph idx="1"/>
          </p:nvPr>
        </p:nvSpPr>
        <p:spPr>
          <a:xfrm>
            <a:off x="1143000" y="1192306"/>
            <a:ext cx="9872871" cy="4038600"/>
          </a:xfrm>
        </p:spPr>
        <p:txBody>
          <a:bodyPr/>
          <a:lstStyle/>
          <a:p>
            <a:r>
              <a:rPr lang="en-US" dirty="0"/>
              <a:t>Forcefully admin dashboard access. I have also attached a video for better understanding.</a:t>
            </a:r>
          </a:p>
          <a:p>
            <a:pPr marL="45720" indent="0">
              <a:buNone/>
            </a:pPr>
            <a:endParaRPr lang="en-US" dirty="0"/>
          </a:p>
        </p:txBody>
      </p:sp>
      <p:pic>
        <p:nvPicPr>
          <p:cNvPr id="5" name="Picture 4">
            <a:extLst>
              <a:ext uri="{FF2B5EF4-FFF2-40B4-BE49-F238E27FC236}">
                <a16:creationId xmlns:a16="http://schemas.microsoft.com/office/drawing/2014/main" id="{069B3C3F-7C6B-57E1-1FFC-137ED380F2E6}"/>
              </a:ext>
            </a:extLst>
          </p:cNvPr>
          <p:cNvPicPr>
            <a:picLocks noChangeAspect="1"/>
          </p:cNvPicPr>
          <p:nvPr/>
        </p:nvPicPr>
        <p:blipFill rotWithShape="1">
          <a:blip r:embed="rId2">
            <a:extLst>
              <a:ext uri="{28A0092B-C50C-407E-A947-70E740481C1C}">
                <a14:useLocalDpi xmlns:a14="http://schemas.microsoft.com/office/drawing/2010/main" val="0"/>
              </a:ext>
            </a:extLst>
          </a:blip>
          <a:srcRect b="36209"/>
          <a:stretch/>
        </p:blipFill>
        <p:spPr>
          <a:xfrm>
            <a:off x="1651125" y="1873624"/>
            <a:ext cx="8889750" cy="43747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084121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6DF4-A23C-D3BE-ADD5-986C9C1FB770}"/>
              </a:ext>
            </a:extLst>
          </p:cNvPr>
          <p:cNvSpPr>
            <a:spLocks noGrp="1"/>
          </p:cNvSpPr>
          <p:nvPr>
            <p:ph type="title"/>
          </p:nvPr>
        </p:nvSpPr>
        <p:spPr>
          <a:xfrm>
            <a:off x="1143000" y="609600"/>
            <a:ext cx="9875520" cy="627529"/>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3674D732-F0CB-2D7B-793D-682A0B718AAA}"/>
              </a:ext>
            </a:extLst>
          </p:cNvPr>
          <p:cNvSpPr>
            <a:spLocks noGrp="1"/>
          </p:cNvSpPr>
          <p:nvPr>
            <p:ph idx="1"/>
          </p:nvPr>
        </p:nvSpPr>
        <p:spPr>
          <a:xfrm>
            <a:off x="1159564" y="1409700"/>
            <a:ext cx="9872871" cy="4038600"/>
          </a:xfrm>
        </p:spPr>
        <p:txBody>
          <a:bodyPr/>
          <a:lstStyle/>
          <a:p>
            <a:r>
              <a:rPr lang="en-US" dirty="0"/>
              <a:t>Forcefully access to admin console.</a:t>
            </a:r>
          </a:p>
          <a:p>
            <a:pPr marL="45720" indent="0">
              <a:buNone/>
            </a:pPr>
            <a:endParaRPr lang="en-US" dirty="0"/>
          </a:p>
        </p:txBody>
      </p:sp>
      <p:pic>
        <p:nvPicPr>
          <p:cNvPr id="5" name="Picture 4">
            <a:extLst>
              <a:ext uri="{FF2B5EF4-FFF2-40B4-BE49-F238E27FC236}">
                <a16:creationId xmlns:a16="http://schemas.microsoft.com/office/drawing/2014/main" id="{64387C26-FA91-0A35-5729-CFF5D83DF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275" y="1907947"/>
            <a:ext cx="8176969" cy="44047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800535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A71C6-BE91-E65A-D951-EF6E13E69209}"/>
              </a:ext>
            </a:extLst>
          </p:cNvPr>
          <p:cNvSpPr>
            <a:spLocks noGrp="1"/>
          </p:cNvSpPr>
          <p:nvPr>
            <p:ph type="title"/>
          </p:nvPr>
        </p:nvSpPr>
        <p:spPr>
          <a:xfrm>
            <a:off x="1143000" y="609600"/>
            <a:ext cx="9875520" cy="779929"/>
          </a:xfrm>
        </p:spPr>
        <p:txBody>
          <a:bodyPr/>
          <a:lstStyle/>
          <a:p>
            <a:r>
              <a:rPr lang="en-US" dirty="0"/>
              <a:t>Business Impact – Very High</a:t>
            </a:r>
          </a:p>
        </p:txBody>
      </p:sp>
      <p:sp>
        <p:nvSpPr>
          <p:cNvPr id="3" name="Content Placeholder 2">
            <a:extLst>
              <a:ext uri="{FF2B5EF4-FFF2-40B4-BE49-F238E27FC236}">
                <a16:creationId xmlns:a16="http://schemas.microsoft.com/office/drawing/2014/main" id="{BC6ED11B-19BF-98D5-7A4C-610F407EBD6D}"/>
              </a:ext>
            </a:extLst>
          </p:cNvPr>
          <p:cNvSpPr>
            <a:spLocks noGrp="1"/>
          </p:cNvSpPr>
          <p:nvPr>
            <p:ph idx="1"/>
          </p:nvPr>
        </p:nvSpPr>
        <p:spPr>
          <a:xfrm>
            <a:off x="1143000" y="1671918"/>
            <a:ext cx="9872871" cy="4038600"/>
          </a:xfrm>
        </p:spPr>
        <p:txBody>
          <a:bodyPr/>
          <a:lstStyle/>
          <a:p>
            <a:r>
              <a:rPr lang="en-US" dirty="0"/>
              <a:t>An attacker can easily get the admin privileges through this vulnerability.</a:t>
            </a:r>
          </a:p>
          <a:p>
            <a:r>
              <a:rPr lang="en-US" dirty="0"/>
              <a:t>Hacker can run malicious commands on console to get valuable information.</a:t>
            </a:r>
          </a:p>
        </p:txBody>
      </p:sp>
    </p:spTree>
    <p:extLst>
      <p:ext uri="{BB962C8B-B14F-4D97-AF65-F5344CB8AC3E}">
        <p14:creationId xmlns:p14="http://schemas.microsoft.com/office/powerpoint/2010/main" val="24109623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B7AB-7A0D-A715-54BC-ADB1B9CD6EE1}"/>
              </a:ext>
            </a:extLst>
          </p:cNvPr>
          <p:cNvSpPr>
            <a:spLocks noGrp="1"/>
          </p:cNvSpPr>
          <p:nvPr>
            <p:ph type="title"/>
          </p:nvPr>
        </p:nvSpPr>
        <p:spPr>
          <a:xfrm>
            <a:off x="1143000" y="609600"/>
            <a:ext cx="9875520" cy="618565"/>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7E2DF3F2-6B20-AF63-3D3F-AE3A71B09605}"/>
              </a:ext>
            </a:extLst>
          </p:cNvPr>
          <p:cNvSpPr>
            <a:spLocks noGrp="1"/>
          </p:cNvSpPr>
          <p:nvPr>
            <p:ph idx="1"/>
          </p:nvPr>
        </p:nvSpPr>
        <p:spPr>
          <a:xfrm>
            <a:off x="1145649" y="1546411"/>
            <a:ext cx="9872871" cy="4038600"/>
          </a:xfrm>
        </p:spPr>
        <p:txBody>
          <a:bodyPr>
            <a:normAutofit/>
          </a:bodyPr>
          <a:lstStyle/>
          <a:p>
            <a:r>
              <a:rPr lang="en-US" sz="2000" b="0" i="0" dirty="0">
                <a:solidFill>
                  <a:srgbClr val="131314"/>
                </a:solidFill>
                <a:effectLst/>
                <a:ea typeface="Roboto" panose="02000000000000000000" pitchFamily="2" charset="0"/>
                <a:cs typeface="Roboto" panose="02000000000000000000" pitchFamily="2" charset="0"/>
              </a:rPr>
              <a:t>A </a:t>
            </a:r>
            <a:r>
              <a:rPr lang="en-US" sz="2000" b="0" i="0" dirty="0">
                <a:effectLst/>
                <a:ea typeface="Roboto" panose="02000000000000000000" pitchFamily="2" charset="0"/>
                <a:cs typeface="Roboto" panose="02000000000000000000" pitchFamily="2" charset="0"/>
              </a:rPr>
              <a:t>web application firewall</a:t>
            </a:r>
            <a:r>
              <a:rPr lang="en-US" sz="2000" b="0" i="0" dirty="0">
                <a:solidFill>
                  <a:srgbClr val="131314"/>
                </a:solidFill>
                <a:effectLst/>
                <a:ea typeface="Roboto" panose="02000000000000000000" pitchFamily="2" charset="0"/>
                <a:cs typeface="Roboto" panose="02000000000000000000" pitchFamily="2" charset="0"/>
              </a:rPr>
              <a:t> (WAF) is the best </a:t>
            </a:r>
            <a:r>
              <a:rPr lang="en-US" sz="2000" b="0" i="0" dirty="0">
                <a:effectLst/>
                <a:ea typeface="Roboto" panose="02000000000000000000" pitchFamily="2" charset="0"/>
                <a:cs typeface="Roboto" panose="02000000000000000000" pitchFamily="2" charset="0"/>
              </a:rPr>
              <a:t>API security</a:t>
            </a:r>
          </a:p>
          <a:p>
            <a:r>
              <a:rPr lang="en-US" sz="2000" b="0" i="0" dirty="0">
                <a:solidFill>
                  <a:srgbClr val="131314"/>
                </a:solidFill>
                <a:effectLst/>
                <a:ea typeface="Roboto" panose="02000000000000000000" pitchFamily="2" charset="0"/>
                <a:cs typeface="Roboto" panose="02000000000000000000" pitchFamily="2" charset="0"/>
              </a:rPr>
              <a:t>satisfactory access control and forcing an application URL space allowlist.</a:t>
            </a:r>
            <a:endParaRPr lang="en-US" sz="2000" u="sng" dirty="0">
              <a:solidFill>
                <a:srgbClr val="131314"/>
              </a:solidFill>
              <a:ea typeface="Roboto" panose="02000000000000000000" pitchFamily="2" charset="0"/>
              <a:cs typeface="Roboto" panose="02000000000000000000" pitchFamily="2" charset="0"/>
            </a:endParaRPr>
          </a:p>
          <a:p>
            <a:r>
              <a:rPr lang="en-US" sz="2000" b="0" i="0" dirty="0">
                <a:solidFill>
                  <a:srgbClr val="131314"/>
                </a:solidFill>
                <a:effectLst/>
                <a:ea typeface="Roboto" panose="02000000000000000000" pitchFamily="2" charset="0"/>
                <a:cs typeface="Roboto" panose="02000000000000000000" pitchFamily="2" charset="0"/>
              </a:rPr>
              <a:t>Permitting express admittance to safe, permitted URLs is important for making an allowlist. Any solicitation outside of this URL district will be dismissed naturally, as these URLs are viewed as a fundamental component of the functioning application.</a:t>
            </a:r>
            <a:endParaRPr lang="en-US" sz="20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98963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192F-9340-349A-740D-4620D962FE71}"/>
              </a:ext>
            </a:extLst>
          </p:cNvPr>
          <p:cNvSpPr>
            <a:spLocks noGrp="1"/>
          </p:cNvSpPr>
          <p:nvPr>
            <p:ph type="title"/>
          </p:nvPr>
        </p:nvSpPr>
        <p:spPr>
          <a:xfrm>
            <a:off x="1143000" y="609600"/>
            <a:ext cx="9875520" cy="475129"/>
          </a:xfrm>
        </p:spPr>
        <p:txBody>
          <a:bodyPr>
            <a:normAutofit fontScale="90000"/>
          </a:bodyPr>
          <a:lstStyle/>
          <a:p>
            <a:r>
              <a:rPr lang="en-US" dirty="0"/>
              <a:t>2. Reflected Cross Site Scripting (XSS)</a:t>
            </a:r>
          </a:p>
        </p:txBody>
      </p:sp>
      <p:graphicFrame>
        <p:nvGraphicFramePr>
          <p:cNvPr id="4" name="Table 8">
            <a:extLst>
              <a:ext uri="{FF2B5EF4-FFF2-40B4-BE49-F238E27FC236}">
                <a16:creationId xmlns:a16="http://schemas.microsoft.com/office/drawing/2014/main" id="{2F8C273C-DC07-8875-F73E-FDB1F9D43F41}"/>
              </a:ext>
            </a:extLst>
          </p:cNvPr>
          <p:cNvGraphicFramePr>
            <a:graphicFrameLocks/>
          </p:cNvGraphicFramePr>
          <p:nvPr>
            <p:extLst>
              <p:ext uri="{D42A27DB-BD31-4B8C-83A1-F6EECF244321}">
                <p14:modId xmlns:p14="http://schemas.microsoft.com/office/powerpoint/2010/main" val="1382542677"/>
              </p:ext>
            </p:extLst>
          </p:nvPr>
        </p:nvGraphicFramePr>
        <p:xfrm>
          <a:off x="1142999" y="1629335"/>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E605CEC9-E730-3BFA-D1A3-B2CE3E1C1DCA}"/>
              </a:ext>
            </a:extLst>
          </p:cNvPr>
          <p:cNvGraphicFramePr>
            <a:graphicFrameLocks noGrp="1"/>
          </p:cNvGraphicFramePr>
          <p:nvPr>
            <p:extLst>
              <p:ext uri="{D42A27DB-BD31-4B8C-83A1-F6EECF244321}">
                <p14:modId xmlns:p14="http://schemas.microsoft.com/office/powerpoint/2010/main" val="3895368682"/>
              </p:ext>
            </p:extLst>
          </p:nvPr>
        </p:nvGraphicFramePr>
        <p:xfrm>
          <a:off x="1142998" y="2000175"/>
          <a:ext cx="9872664" cy="338328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Reflected XSS</a:t>
                      </a:r>
                    </a:p>
                    <a:p>
                      <a:pPr algn="ctr"/>
                      <a:r>
                        <a:rPr lang="en-US" dirty="0"/>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mentioned URL in the Shopping Website is vulnerable to XSS attack.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http://43.204.30.166/search/search.php?q=</a:t>
                      </a:r>
                    </a:p>
                    <a:p>
                      <a:pPr marL="0" marR="0" lvl="0" indent="0" algn="l" rtl="0">
                        <a:spcBef>
                          <a:spcPts val="0"/>
                        </a:spcBef>
                        <a:spcAft>
                          <a:spcPts val="0"/>
                        </a:spcAft>
                        <a:buClr>
                          <a:schemeClr val="dk1"/>
                        </a:buClr>
                        <a:buSzPts val="1300"/>
                        <a:buFont typeface="Arial"/>
                        <a:buNone/>
                      </a:pPr>
                      <a:endParaRPr lang="en-US" sz="18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Parameters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q</a:t>
                      </a:r>
                    </a:p>
                    <a:p>
                      <a:pPr marL="0" marR="0" lvl="0" indent="0" algn="l" rtl="0">
                        <a:spcBef>
                          <a:spcPts val="0"/>
                        </a:spcBef>
                        <a:spcAft>
                          <a:spcPts val="0"/>
                        </a:spcAft>
                        <a:buClr>
                          <a:schemeClr val="dk1"/>
                        </a:buClr>
                        <a:buSzPts val="1300"/>
                        <a:buFont typeface="Arial"/>
                        <a:buNone/>
                      </a:pPr>
                      <a:endParaRPr lang="en-US" sz="18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Payload:</a:t>
                      </a:r>
                      <a:endParaRPr lang="en-US" dirty="0"/>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q=“&lt;&gt;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18490489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75EAB-35E0-4021-4D3E-372C9DCFE0B4}"/>
              </a:ext>
            </a:extLst>
          </p:cNvPr>
          <p:cNvSpPr>
            <a:spLocks noGrp="1"/>
          </p:cNvSpPr>
          <p:nvPr>
            <p:ph type="title"/>
          </p:nvPr>
        </p:nvSpPr>
        <p:spPr>
          <a:xfrm>
            <a:off x="1143000" y="609600"/>
            <a:ext cx="9875520" cy="582706"/>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B762E920-C7D2-E90D-3C92-D89CCB867797}"/>
              </a:ext>
            </a:extLst>
          </p:cNvPr>
          <p:cNvSpPr>
            <a:spLocks noGrp="1"/>
          </p:cNvSpPr>
          <p:nvPr>
            <p:ph idx="1"/>
          </p:nvPr>
        </p:nvSpPr>
        <p:spPr>
          <a:xfrm>
            <a:off x="1143000" y="1499347"/>
            <a:ext cx="9872871" cy="4038600"/>
          </a:xfrm>
        </p:spPr>
        <p:txBody>
          <a:bodyPr/>
          <a:lstStyle/>
          <a:p>
            <a:r>
              <a:rPr lang="en-US" dirty="0">
                <a:hlinkClick r:id="rId2"/>
              </a:rPr>
              <a:t>https://www.wallarm.com/what/forced-browsing-attack</a:t>
            </a:r>
            <a:endParaRPr lang="en-US" dirty="0"/>
          </a:p>
          <a:p>
            <a:r>
              <a:rPr lang="en-US" dirty="0">
                <a:hlinkClick r:id="rId3"/>
              </a:rPr>
              <a:t>https://owasp.org/www-community/attacks/Forced_browsing</a:t>
            </a:r>
            <a:endParaRPr lang="en-US" dirty="0"/>
          </a:p>
          <a:p>
            <a:pPr marL="45720" indent="0">
              <a:buNone/>
            </a:pPr>
            <a:endParaRPr lang="en-US" dirty="0"/>
          </a:p>
        </p:txBody>
      </p:sp>
    </p:spTree>
    <p:extLst>
      <p:ext uri="{BB962C8B-B14F-4D97-AF65-F5344CB8AC3E}">
        <p14:creationId xmlns:p14="http://schemas.microsoft.com/office/powerpoint/2010/main" val="30911574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83564-DA22-0629-46DE-CEE7759903D8}"/>
              </a:ext>
            </a:extLst>
          </p:cNvPr>
          <p:cNvSpPr>
            <a:spLocks noGrp="1"/>
          </p:cNvSpPr>
          <p:nvPr>
            <p:ph type="title"/>
          </p:nvPr>
        </p:nvSpPr>
        <p:spPr>
          <a:xfrm>
            <a:off x="1143000" y="609600"/>
            <a:ext cx="9875520" cy="690282"/>
          </a:xfrm>
        </p:spPr>
        <p:txBody>
          <a:bodyPr>
            <a:normAutofit fontScale="90000"/>
          </a:bodyPr>
          <a:lstStyle/>
          <a:p>
            <a:r>
              <a:rPr lang="en-US" dirty="0"/>
              <a:t>19. Seller Account Access</a:t>
            </a:r>
          </a:p>
        </p:txBody>
      </p:sp>
      <p:graphicFrame>
        <p:nvGraphicFramePr>
          <p:cNvPr id="4" name="Table 8">
            <a:extLst>
              <a:ext uri="{FF2B5EF4-FFF2-40B4-BE49-F238E27FC236}">
                <a16:creationId xmlns:a16="http://schemas.microsoft.com/office/drawing/2014/main" id="{53FBBFC3-6B08-E42D-A1E7-EC33FD8C5096}"/>
              </a:ext>
            </a:extLst>
          </p:cNvPr>
          <p:cNvGraphicFramePr>
            <a:graphicFrameLocks/>
          </p:cNvGraphicFramePr>
          <p:nvPr>
            <p:extLst>
              <p:ext uri="{D42A27DB-BD31-4B8C-83A1-F6EECF244321}">
                <p14:modId xmlns:p14="http://schemas.microsoft.com/office/powerpoint/2010/main" val="4206671022"/>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E858C3FE-80CD-91C9-F6C0-EBAFC784A637}"/>
              </a:ext>
            </a:extLst>
          </p:cNvPr>
          <p:cNvGraphicFramePr>
            <a:graphicFrameLocks noGrp="1"/>
          </p:cNvGraphicFramePr>
          <p:nvPr>
            <p:extLst>
              <p:ext uri="{D42A27DB-BD31-4B8C-83A1-F6EECF244321}">
                <p14:modId xmlns:p14="http://schemas.microsoft.com/office/powerpoint/2010/main" val="440621319"/>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r>
                        <a:rPr lang="en-US" dirty="0"/>
                        <a:t>Seller Account Access</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gives the username and password of seller’s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http://3.110.31.57/userlist.txt</a:t>
                      </a:r>
                    </a:p>
                    <a:p>
                      <a:pPr marL="0" marR="0" lvl="0" indent="0" algn="l" rtl="0">
                        <a:spcBef>
                          <a:spcPts val="0"/>
                        </a:spcBef>
                        <a:spcAft>
                          <a:spcPts val="0"/>
                        </a:spcAft>
                        <a:buClr>
                          <a:schemeClr val="dk1"/>
                        </a:buClr>
                        <a:buSzPts val="1300"/>
                        <a:buFont typeface="Arial"/>
                        <a:buNone/>
                      </a:pP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endParaRPr lang="en-US" sz="1800" b="1"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1442873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33C3-2C2C-1AFC-74CD-9E5FC6A6BDD0}"/>
              </a:ext>
            </a:extLst>
          </p:cNvPr>
          <p:cNvSpPr>
            <a:spLocks noGrp="1"/>
          </p:cNvSpPr>
          <p:nvPr>
            <p:ph type="title"/>
          </p:nvPr>
        </p:nvSpPr>
        <p:spPr>
          <a:xfrm>
            <a:off x="1143000" y="609600"/>
            <a:ext cx="9875520" cy="645459"/>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E6500059-BFA4-FDDC-D2E6-917E98F7708C}"/>
              </a:ext>
            </a:extLst>
          </p:cNvPr>
          <p:cNvSpPr>
            <a:spLocks noGrp="1"/>
          </p:cNvSpPr>
          <p:nvPr>
            <p:ph idx="1"/>
          </p:nvPr>
        </p:nvSpPr>
        <p:spPr>
          <a:xfrm>
            <a:off x="1140351" y="1411941"/>
            <a:ext cx="9872871" cy="4038600"/>
          </a:xfrm>
        </p:spPr>
        <p:txBody>
          <a:bodyPr/>
          <a:lstStyle/>
          <a:p>
            <a:r>
              <a:rPr lang="en-US" dirty="0"/>
              <a:t>Using this </a:t>
            </a:r>
            <a:r>
              <a:rPr lang="en-US" dirty="0" err="1"/>
              <a:t>url</a:t>
            </a:r>
            <a:r>
              <a:rPr lang="en-US" dirty="0"/>
              <a:t> </a:t>
            </a:r>
            <a:r>
              <a:rPr lang="en-US" sz="2400" b="0" i="0" u="none" strike="noStrike" dirty="0">
                <a:solidFill>
                  <a:schemeClr val="dk1"/>
                </a:solidFill>
                <a:latin typeface="Calibri"/>
                <a:ea typeface="Calibri"/>
                <a:cs typeface="Calibri"/>
                <a:sym typeface="Calibri"/>
              </a:rPr>
              <a:t>http://3.110.31.57/userlist.txt, we get this information.</a:t>
            </a:r>
          </a:p>
          <a:p>
            <a:pPr marL="45720" indent="0">
              <a:buNone/>
            </a:pPr>
            <a:r>
              <a:rPr lang="en-US" dirty="0"/>
              <a:t>(default files misconfiguration flaw)</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We can easily guess this as usernames and passwords.</a:t>
            </a:r>
          </a:p>
          <a:p>
            <a:pPr marL="45720" indent="0">
              <a:buNone/>
            </a:pPr>
            <a:endParaRPr lang="en-US" dirty="0"/>
          </a:p>
        </p:txBody>
      </p:sp>
      <p:pic>
        <p:nvPicPr>
          <p:cNvPr id="5" name="Picture 4">
            <a:extLst>
              <a:ext uri="{FF2B5EF4-FFF2-40B4-BE49-F238E27FC236}">
                <a16:creationId xmlns:a16="http://schemas.microsoft.com/office/drawing/2014/main" id="{CDA3F529-E639-247F-096B-071BED8D2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966" y="2537011"/>
            <a:ext cx="5933639" cy="19187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141638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06CF-50AE-9521-D069-E35DCE2AAD71}"/>
              </a:ext>
            </a:extLst>
          </p:cNvPr>
          <p:cNvSpPr>
            <a:spLocks noGrp="1"/>
          </p:cNvSpPr>
          <p:nvPr>
            <p:ph type="title"/>
          </p:nvPr>
        </p:nvSpPr>
        <p:spPr>
          <a:xfrm>
            <a:off x="1143000" y="609600"/>
            <a:ext cx="9875520" cy="645459"/>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C3B03861-335B-0B71-360C-FEEA39287881}"/>
              </a:ext>
            </a:extLst>
          </p:cNvPr>
          <p:cNvSpPr>
            <a:spLocks noGrp="1"/>
          </p:cNvSpPr>
          <p:nvPr>
            <p:ph idx="1"/>
          </p:nvPr>
        </p:nvSpPr>
        <p:spPr>
          <a:xfrm>
            <a:off x="1140351" y="1425388"/>
            <a:ext cx="9872871" cy="4038600"/>
          </a:xfrm>
        </p:spPr>
        <p:txBody>
          <a:bodyPr/>
          <a:lstStyle/>
          <a:p>
            <a:r>
              <a:rPr lang="en-US" dirty="0"/>
              <a:t>Now, go to the seller’s login page and try this usernames and passwords.</a:t>
            </a:r>
          </a:p>
          <a:p>
            <a:pPr marL="45720" indent="0">
              <a:buNone/>
            </a:pPr>
            <a:endParaRPr lang="en-US" dirty="0"/>
          </a:p>
        </p:txBody>
      </p:sp>
      <p:pic>
        <p:nvPicPr>
          <p:cNvPr id="5" name="Picture 4">
            <a:extLst>
              <a:ext uri="{FF2B5EF4-FFF2-40B4-BE49-F238E27FC236}">
                <a16:creationId xmlns:a16="http://schemas.microsoft.com/office/drawing/2014/main" id="{C49766DE-735C-FCCC-1261-778CFB706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911" y="2516504"/>
            <a:ext cx="5993749" cy="29161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3043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BDA8-E0B5-F3DE-8287-C7C54D0B9009}"/>
              </a:ext>
            </a:extLst>
          </p:cNvPr>
          <p:cNvSpPr>
            <a:spLocks noGrp="1"/>
          </p:cNvSpPr>
          <p:nvPr>
            <p:ph type="title"/>
          </p:nvPr>
        </p:nvSpPr>
        <p:spPr>
          <a:xfrm>
            <a:off x="1143000" y="609600"/>
            <a:ext cx="9875520" cy="618565"/>
          </a:xfrm>
        </p:spPr>
        <p:txBody>
          <a:bodyPr>
            <a:normAutofit fontScale="90000"/>
          </a:bodyPr>
          <a:lstStyle/>
          <a:p>
            <a:r>
              <a:rPr lang="en-US" dirty="0"/>
              <a:t>Proof of Concept (PoC)</a:t>
            </a:r>
          </a:p>
        </p:txBody>
      </p:sp>
      <p:sp>
        <p:nvSpPr>
          <p:cNvPr id="7" name="Content Placeholder 6">
            <a:extLst>
              <a:ext uri="{FF2B5EF4-FFF2-40B4-BE49-F238E27FC236}">
                <a16:creationId xmlns:a16="http://schemas.microsoft.com/office/drawing/2014/main" id="{CA7C295B-A1CB-80E7-94DF-9CDD51436D73}"/>
              </a:ext>
            </a:extLst>
          </p:cNvPr>
          <p:cNvSpPr>
            <a:spLocks noGrp="1"/>
          </p:cNvSpPr>
          <p:nvPr>
            <p:ph idx="1"/>
          </p:nvPr>
        </p:nvSpPr>
        <p:spPr>
          <a:xfrm>
            <a:off x="1143000" y="1409700"/>
            <a:ext cx="9872871" cy="4038600"/>
          </a:xfrm>
        </p:spPr>
        <p:txBody>
          <a:bodyPr/>
          <a:lstStyle/>
          <a:p>
            <a:r>
              <a:rPr lang="en-US" dirty="0"/>
              <a:t>Here you can see that we have successfully logged in in the account.</a:t>
            </a:r>
          </a:p>
          <a:p>
            <a:pPr marL="45720" indent="0">
              <a:buNone/>
            </a:pPr>
            <a:endParaRPr lang="en-US" dirty="0"/>
          </a:p>
        </p:txBody>
      </p:sp>
      <p:pic>
        <p:nvPicPr>
          <p:cNvPr id="9" name="Picture 8">
            <a:extLst>
              <a:ext uri="{FF2B5EF4-FFF2-40B4-BE49-F238E27FC236}">
                <a16:creationId xmlns:a16="http://schemas.microsoft.com/office/drawing/2014/main" id="{2CC6FDB6-EB33-B82B-0AC4-2DA66BFD8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68" y="2039977"/>
            <a:ext cx="10646063" cy="3817951"/>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a16="http://schemas.microsoft.com/office/drawing/2014/main" id="{07C04467-020D-578A-EBAB-A29D5B52416E}"/>
              </a:ext>
            </a:extLst>
          </p:cNvPr>
          <p:cNvSpPr/>
          <p:nvPr/>
        </p:nvSpPr>
        <p:spPr>
          <a:xfrm>
            <a:off x="9099176" y="2501153"/>
            <a:ext cx="1703295" cy="349623"/>
          </a:xfrm>
          <a:prstGeom prst="rect">
            <a:avLst/>
          </a:prstGeom>
          <a:noFill/>
          <a:ln w="9525" cap="flat" cmpd="sng" algn="ctr">
            <a:solidFill>
              <a:schemeClr val="accent2"/>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24059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BBEA-9369-A11E-D48A-68BAD3EE39A1}"/>
              </a:ext>
            </a:extLst>
          </p:cNvPr>
          <p:cNvSpPr>
            <a:spLocks noGrp="1"/>
          </p:cNvSpPr>
          <p:nvPr>
            <p:ph type="title"/>
          </p:nvPr>
        </p:nvSpPr>
        <p:spPr>
          <a:xfrm>
            <a:off x="1143000" y="609600"/>
            <a:ext cx="9875520" cy="735106"/>
          </a:xfrm>
        </p:spPr>
        <p:txBody>
          <a:bodyPr/>
          <a:lstStyle/>
          <a:p>
            <a:r>
              <a:rPr lang="en-US" dirty="0"/>
              <a:t>Business Impact – Very High</a:t>
            </a:r>
          </a:p>
        </p:txBody>
      </p:sp>
      <p:sp>
        <p:nvSpPr>
          <p:cNvPr id="3" name="Content Placeholder 2">
            <a:extLst>
              <a:ext uri="{FF2B5EF4-FFF2-40B4-BE49-F238E27FC236}">
                <a16:creationId xmlns:a16="http://schemas.microsoft.com/office/drawing/2014/main" id="{40C8F6C7-58C6-553C-8DDF-37D33D3B754E}"/>
              </a:ext>
            </a:extLst>
          </p:cNvPr>
          <p:cNvSpPr>
            <a:spLocks noGrp="1"/>
          </p:cNvSpPr>
          <p:nvPr>
            <p:ph idx="1"/>
          </p:nvPr>
        </p:nvSpPr>
        <p:spPr>
          <a:xfrm>
            <a:off x="1159564" y="1642783"/>
            <a:ext cx="9872871" cy="4038600"/>
          </a:xfrm>
        </p:spPr>
        <p:txBody>
          <a:bodyPr/>
          <a:lstStyle/>
          <a:p>
            <a:r>
              <a:rPr lang="en-US" sz="2000" spc="-10" dirty="0">
                <a:ea typeface="Roboto" panose="02000000000000000000" pitchFamily="2" charset="0"/>
                <a:cs typeface="Roboto" panose="02000000000000000000" pitchFamily="2" charset="0"/>
              </a:rPr>
              <a:t>Attacker can </a:t>
            </a:r>
            <a:r>
              <a:rPr lang="en-US" sz="2000" spc="-5" dirty="0">
                <a:ea typeface="Roboto" panose="02000000000000000000" pitchFamily="2" charset="0"/>
                <a:cs typeface="Roboto" panose="02000000000000000000" pitchFamily="2" charset="0"/>
              </a:rPr>
              <a:t>access </a:t>
            </a:r>
            <a:r>
              <a:rPr lang="en-US" sz="2000" spc="10" dirty="0">
                <a:ea typeface="Roboto" panose="02000000000000000000" pitchFamily="2" charset="0"/>
                <a:cs typeface="Roboto" panose="02000000000000000000" pitchFamily="2" charset="0"/>
              </a:rPr>
              <a:t>the </a:t>
            </a:r>
            <a:r>
              <a:rPr lang="en-US" sz="2000" spc="-30" dirty="0">
                <a:ea typeface="Roboto" panose="02000000000000000000" pitchFamily="2" charset="0"/>
                <a:cs typeface="Roboto" panose="02000000000000000000" pitchFamily="2" charset="0"/>
              </a:rPr>
              <a:t>seller </a:t>
            </a:r>
            <a:r>
              <a:rPr lang="en-US" sz="2000" spc="15" dirty="0">
                <a:ea typeface="Roboto" panose="02000000000000000000" pitchFamily="2" charset="0"/>
                <a:cs typeface="Roboto" panose="02000000000000000000" pitchFamily="2" charset="0"/>
              </a:rPr>
              <a:t>dashboard </a:t>
            </a:r>
            <a:r>
              <a:rPr lang="en-US" sz="2000" spc="10" dirty="0">
                <a:ea typeface="Roboto" panose="02000000000000000000" pitchFamily="2" charset="0"/>
                <a:cs typeface="Roboto" panose="02000000000000000000" pitchFamily="2" charset="0"/>
              </a:rPr>
              <a:t>and </a:t>
            </a:r>
            <a:r>
              <a:rPr lang="en-US" sz="2000" spc="5" dirty="0">
                <a:ea typeface="Roboto" panose="02000000000000000000" pitchFamily="2" charset="0"/>
                <a:cs typeface="Roboto" panose="02000000000000000000" pitchFamily="2" charset="0"/>
              </a:rPr>
              <a:t>then </a:t>
            </a:r>
            <a:r>
              <a:rPr lang="en-US" sz="2000" spc="-10" dirty="0">
                <a:ea typeface="Roboto" panose="02000000000000000000" pitchFamily="2" charset="0"/>
                <a:cs typeface="Roboto" panose="02000000000000000000" pitchFamily="2" charset="0"/>
              </a:rPr>
              <a:t>can </a:t>
            </a:r>
            <a:r>
              <a:rPr lang="en-US" sz="2000" spc="-15" dirty="0">
                <a:ea typeface="Roboto" panose="02000000000000000000" pitchFamily="2" charset="0"/>
                <a:cs typeface="Roboto" panose="02000000000000000000" pitchFamily="2" charset="0"/>
              </a:rPr>
              <a:t>edit </a:t>
            </a:r>
            <a:r>
              <a:rPr lang="en-US" sz="2000" spc="10" dirty="0">
                <a:ea typeface="Roboto" panose="02000000000000000000" pitchFamily="2" charset="0"/>
                <a:cs typeface="Roboto" panose="02000000000000000000" pitchFamily="2" charset="0"/>
              </a:rPr>
              <a:t>the </a:t>
            </a:r>
            <a:r>
              <a:rPr lang="en-US" sz="2000" spc="15" dirty="0">
                <a:ea typeface="Roboto" panose="02000000000000000000" pitchFamily="2" charset="0"/>
                <a:cs typeface="Roboto" panose="02000000000000000000" pitchFamily="2" charset="0"/>
              </a:rPr>
              <a:t>product’s </a:t>
            </a:r>
            <a:r>
              <a:rPr lang="en-US" sz="2000" spc="10" dirty="0">
                <a:ea typeface="Roboto" panose="02000000000000000000" pitchFamily="2" charset="0"/>
                <a:cs typeface="Roboto" panose="02000000000000000000" pitchFamily="2" charset="0"/>
              </a:rPr>
              <a:t>name, </a:t>
            </a:r>
            <a:r>
              <a:rPr lang="en-US" sz="2000" spc="-20" dirty="0">
                <a:ea typeface="Roboto" panose="02000000000000000000" pitchFamily="2" charset="0"/>
                <a:cs typeface="Roboto" panose="02000000000000000000" pitchFamily="2" charset="0"/>
              </a:rPr>
              <a:t>image, </a:t>
            </a:r>
            <a:r>
              <a:rPr lang="en-US" sz="2000" spc="10" dirty="0">
                <a:ea typeface="Roboto" panose="02000000000000000000" pitchFamily="2" charset="0"/>
                <a:cs typeface="Roboto" panose="02000000000000000000" pitchFamily="2" charset="0"/>
              </a:rPr>
              <a:t>and </a:t>
            </a:r>
            <a:r>
              <a:rPr lang="en-US" sz="2000" spc="-15" dirty="0">
                <a:ea typeface="Roboto" panose="02000000000000000000" pitchFamily="2" charset="0"/>
                <a:cs typeface="Roboto" panose="02000000000000000000" pitchFamily="2" charset="0"/>
              </a:rPr>
              <a:t>even </a:t>
            </a:r>
            <a:r>
              <a:rPr lang="en-US" sz="2000" spc="10" dirty="0">
                <a:ea typeface="Roboto" panose="02000000000000000000" pitchFamily="2" charset="0"/>
                <a:cs typeface="Roboto" panose="02000000000000000000" pitchFamily="2" charset="0"/>
              </a:rPr>
              <a:t>the </a:t>
            </a:r>
            <a:r>
              <a:rPr lang="en-US" sz="2000" spc="-15" dirty="0">
                <a:ea typeface="Roboto" panose="02000000000000000000" pitchFamily="2" charset="0"/>
                <a:cs typeface="Roboto" panose="02000000000000000000" pitchFamily="2" charset="0"/>
              </a:rPr>
              <a:t>price </a:t>
            </a:r>
            <a:r>
              <a:rPr lang="en-US" sz="2000" spc="-484"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of </a:t>
            </a:r>
            <a:r>
              <a:rPr lang="en-US" sz="2000" spc="10" dirty="0">
                <a:ea typeface="Roboto" panose="02000000000000000000" pitchFamily="2" charset="0"/>
                <a:cs typeface="Roboto" panose="02000000000000000000" pitchFamily="2" charset="0"/>
              </a:rPr>
              <a:t>the </a:t>
            </a:r>
            <a:r>
              <a:rPr lang="en-US" sz="2000" spc="15" dirty="0">
                <a:ea typeface="Roboto" panose="02000000000000000000" pitchFamily="2" charset="0"/>
                <a:cs typeface="Roboto" panose="02000000000000000000" pitchFamily="2" charset="0"/>
              </a:rPr>
              <a:t>products he/she </a:t>
            </a:r>
            <a:r>
              <a:rPr lang="en-US" sz="2000" spc="-40" dirty="0">
                <a:ea typeface="Roboto" panose="02000000000000000000" pitchFamily="2" charset="0"/>
                <a:cs typeface="Roboto" panose="02000000000000000000" pitchFamily="2" charset="0"/>
              </a:rPr>
              <a:t>is </a:t>
            </a:r>
            <a:r>
              <a:rPr lang="en-US" sz="2000" spc="-30" dirty="0">
                <a:ea typeface="Roboto" panose="02000000000000000000" pitchFamily="2" charset="0"/>
                <a:cs typeface="Roboto" panose="02000000000000000000" pitchFamily="2" charset="0"/>
              </a:rPr>
              <a:t>selling,</a:t>
            </a:r>
            <a:r>
              <a:rPr lang="en-US" sz="2000" spc="-2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which </a:t>
            </a:r>
            <a:r>
              <a:rPr lang="en-US" sz="2000" spc="-40" dirty="0">
                <a:ea typeface="Roboto" panose="02000000000000000000" pitchFamily="2" charset="0"/>
                <a:cs typeface="Roboto" panose="02000000000000000000" pitchFamily="2" charset="0"/>
              </a:rPr>
              <a:t>in </a:t>
            </a:r>
            <a:r>
              <a:rPr lang="en-US" sz="2000" dirty="0">
                <a:ea typeface="Roboto" panose="02000000000000000000" pitchFamily="2" charset="0"/>
                <a:cs typeface="Roboto" panose="02000000000000000000" pitchFamily="2" charset="0"/>
              </a:rPr>
              <a:t>turn </a:t>
            </a:r>
            <a:r>
              <a:rPr lang="en-US" sz="2000" spc="-10" dirty="0">
                <a:ea typeface="Roboto" panose="02000000000000000000" pitchFamily="2" charset="0"/>
                <a:cs typeface="Roboto" panose="02000000000000000000" pitchFamily="2" charset="0"/>
              </a:rPr>
              <a:t>can </a:t>
            </a:r>
            <a:r>
              <a:rPr lang="en-US" sz="2000" dirty="0">
                <a:ea typeface="Roboto" panose="02000000000000000000" pitchFamily="2" charset="0"/>
                <a:cs typeface="Roboto" panose="02000000000000000000" pitchFamily="2" charset="0"/>
              </a:rPr>
              <a:t>harm </a:t>
            </a:r>
            <a:r>
              <a:rPr lang="en-US" sz="2000" spc="10" dirty="0">
                <a:ea typeface="Roboto" panose="02000000000000000000" pitchFamily="2" charset="0"/>
                <a:cs typeface="Roboto" panose="02000000000000000000" pitchFamily="2" charset="0"/>
              </a:rPr>
              <a:t>the </a:t>
            </a:r>
            <a:r>
              <a:rPr lang="en-US" sz="2000" spc="-20" dirty="0">
                <a:ea typeface="Roboto" panose="02000000000000000000" pitchFamily="2" charset="0"/>
                <a:cs typeface="Roboto" panose="02000000000000000000" pitchFamily="2" charset="0"/>
              </a:rPr>
              <a:t>seller’s </a:t>
            </a:r>
            <a:r>
              <a:rPr lang="en-US" sz="2000" dirty="0">
                <a:ea typeface="Roboto" panose="02000000000000000000" pitchFamily="2" charset="0"/>
                <a:cs typeface="Roboto" panose="02000000000000000000" pitchFamily="2" charset="0"/>
              </a:rPr>
              <a:t>reputation </a:t>
            </a:r>
            <a:r>
              <a:rPr lang="en-US" sz="2000" spc="10" dirty="0">
                <a:ea typeface="Roboto" panose="02000000000000000000" pitchFamily="2" charset="0"/>
                <a:cs typeface="Roboto" panose="02000000000000000000" pitchFamily="2" charset="0"/>
              </a:rPr>
              <a:t>and </a:t>
            </a:r>
            <a:r>
              <a:rPr lang="en-US" sz="2000" spc="-15" dirty="0">
                <a:ea typeface="Roboto" panose="02000000000000000000" pitchFamily="2" charset="0"/>
                <a:cs typeface="Roboto" panose="02000000000000000000" pitchFamily="2" charset="0"/>
              </a:rPr>
              <a:t>even </a:t>
            </a:r>
            <a:r>
              <a:rPr lang="en-US" sz="2000" spc="10" dirty="0">
                <a:ea typeface="Roboto" panose="02000000000000000000" pitchFamily="2" charset="0"/>
                <a:cs typeface="Roboto" panose="02000000000000000000" pitchFamily="2" charset="0"/>
              </a:rPr>
              <a:t>the </a:t>
            </a:r>
            <a:r>
              <a:rPr lang="en-US" sz="2000" spc="20" dirty="0">
                <a:ea typeface="Roboto" panose="02000000000000000000" pitchFamily="2" charset="0"/>
                <a:cs typeface="Roboto" panose="02000000000000000000" pitchFamily="2" charset="0"/>
              </a:rPr>
              <a:t>company </a:t>
            </a:r>
            <a:r>
              <a:rPr lang="en-US" sz="2000" spc="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might</a:t>
            </a:r>
            <a:r>
              <a:rPr lang="en-US" sz="2000" spc="-2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face</a:t>
            </a:r>
            <a:r>
              <a:rPr lang="en-US" sz="2000" spc="5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losses</a:t>
            </a:r>
            <a:r>
              <a:rPr lang="en-US" sz="2000" dirty="0">
                <a:ea typeface="Roboto" panose="02000000000000000000" pitchFamily="2" charset="0"/>
                <a:cs typeface="Roboto" panose="02000000000000000000" pitchFamily="2" charset="0"/>
              </a:rPr>
              <a:t> for</a:t>
            </a:r>
            <a:r>
              <a:rPr lang="en-US" sz="2000" spc="-5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3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same.</a:t>
            </a:r>
            <a:endParaRPr lang="en-US" sz="2000" dirty="0">
              <a:ea typeface="Roboto" panose="02000000000000000000" pitchFamily="2" charset="0"/>
              <a:cs typeface="Roboto" panose="02000000000000000000" pitchFamily="2" charset="0"/>
            </a:endParaRPr>
          </a:p>
          <a:p>
            <a:pPr marL="45720" indent="0">
              <a:buNone/>
            </a:pPr>
            <a:endParaRPr lang="en-US" dirty="0"/>
          </a:p>
        </p:txBody>
      </p:sp>
    </p:spTree>
    <p:extLst>
      <p:ext uri="{BB962C8B-B14F-4D97-AF65-F5344CB8AC3E}">
        <p14:creationId xmlns:p14="http://schemas.microsoft.com/office/powerpoint/2010/main" val="16977965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C6A-C89F-BDAA-A63C-94EC0C223EFB}"/>
              </a:ext>
            </a:extLst>
          </p:cNvPr>
          <p:cNvSpPr>
            <a:spLocks noGrp="1"/>
          </p:cNvSpPr>
          <p:nvPr>
            <p:ph type="title"/>
          </p:nvPr>
        </p:nvSpPr>
        <p:spPr>
          <a:xfrm>
            <a:off x="1143000" y="609600"/>
            <a:ext cx="9875520" cy="663388"/>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B032302D-C173-B8C7-6ABE-9BDAD44A6992}"/>
              </a:ext>
            </a:extLst>
          </p:cNvPr>
          <p:cNvSpPr>
            <a:spLocks noGrp="1"/>
          </p:cNvSpPr>
          <p:nvPr>
            <p:ph idx="1"/>
          </p:nvPr>
        </p:nvSpPr>
        <p:spPr>
          <a:xfrm>
            <a:off x="1143000" y="1606924"/>
            <a:ext cx="9872871" cy="4038600"/>
          </a:xfrm>
        </p:spPr>
        <p:txBody>
          <a:bodyPr/>
          <a:lstStyle/>
          <a:p>
            <a:pPr marL="358140" indent="-346075">
              <a:lnSpc>
                <a:spcPts val="2280"/>
              </a:lnSpc>
              <a:spcBef>
                <a:spcPts val="100"/>
              </a:spcBef>
              <a:buSzPct val="120000"/>
              <a:buFont typeface="Arial MT"/>
              <a:buChar char="•"/>
              <a:tabLst>
                <a:tab pos="358140" algn="l"/>
                <a:tab pos="358775" algn="l"/>
              </a:tabLst>
            </a:pPr>
            <a:r>
              <a:rPr lang="en-US" sz="2000" spc="-20" dirty="0">
                <a:ea typeface="Roboto" panose="02000000000000000000" pitchFamily="2" charset="0"/>
                <a:cs typeface="Roboto" panose="02000000000000000000" pitchFamily="2" charset="0"/>
              </a:rPr>
              <a:t>The</a:t>
            </a:r>
            <a:r>
              <a:rPr lang="en-US" sz="2000" spc="5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developer</a:t>
            </a:r>
            <a:r>
              <a:rPr lang="en-US" sz="2000" spc="4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should</a:t>
            </a:r>
            <a:r>
              <a:rPr lang="en-US" sz="2000" spc="-5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disable</a:t>
            </a:r>
            <a:r>
              <a:rPr lang="en-US" sz="2000" spc="5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these</a:t>
            </a:r>
            <a:r>
              <a:rPr lang="en-US" sz="2000" spc="-10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confidential</a:t>
            </a:r>
            <a:r>
              <a:rPr lang="en-US" sz="2000" spc="-2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default</a:t>
            </a:r>
            <a:r>
              <a:rPr lang="en-US" sz="2000" spc="7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pages</a:t>
            </a:r>
            <a:r>
              <a:rPr lang="en-US" sz="2000" spc="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which</a:t>
            </a:r>
            <a:r>
              <a:rPr lang="en-US" sz="2000" spc="25"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reveals</a:t>
            </a:r>
            <a:r>
              <a:rPr lang="en-US" sz="2000" spc="16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username</a:t>
            </a:r>
            <a:r>
              <a:rPr lang="en-US" sz="2000" spc="-10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and</a:t>
            </a:r>
            <a:r>
              <a:rPr lang="en-US" sz="2000" dirty="0">
                <a:ea typeface="Roboto" panose="02000000000000000000" pitchFamily="2" charset="0"/>
                <a:cs typeface="Roboto" panose="02000000000000000000" pitchFamily="2" charset="0"/>
              </a:rPr>
              <a:t> </a:t>
            </a:r>
            <a:r>
              <a:rPr lang="en-US" sz="2000" spc="35" dirty="0">
                <a:ea typeface="Roboto" panose="02000000000000000000" pitchFamily="2" charset="0"/>
                <a:cs typeface="Roboto" panose="02000000000000000000" pitchFamily="2" charset="0"/>
              </a:rPr>
              <a:t>p</a:t>
            </a:r>
            <a:r>
              <a:rPr lang="en-US" sz="2000" spc="-10" dirty="0">
                <a:ea typeface="Roboto" panose="02000000000000000000" pitchFamily="2" charset="0"/>
                <a:cs typeface="Roboto" panose="02000000000000000000" pitchFamily="2" charset="0"/>
              </a:rPr>
              <a:t>a</a:t>
            </a:r>
            <a:r>
              <a:rPr lang="en-US" sz="2000" spc="20" dirty="0">
                <a:ea typeface="Roboto" panose="02000000000000000000" pitchFamily="2" charset="0"/>
                <a:cs typeface="Roboto" panose="02000000000000000000" pitchFamily="2" charset="0"/>
              </a:rPr>
              <a:t>ss</a:t>
            </a:r>
            <a:r>
              <a:rPr lang="en-US" sz="2000" dirty="0">
                <a:ea typeface="Roboto" panose="02000000000000000000" pitchFamily="2" charset="0"/>
                <a:cs typeface="Roboto" panose="02000000000000000000" pitchFamily="2" charset="0"/>
              </a:rPr>
              <a:t>w</a:t>
            </a:r>
            <a:r>
              <a:rPr lang="en-US" sz="2000" spc="30" dirty="0">
                <a:ea typeface="Roboto" panose="02000000000000000000" pitchFamily="2" charset="0"/>
                <a:cs typeface="Roboto" panose="02000000000000000000" pitchFamily="2" charset="0"/>
              </a:rPr>
              <a:t>o</a:t>
            </a:r>
            <a:r>
              <a:rPr lang="en-US" sz="2000" spc="-30" dirty="0">
                <a:ea typeface="Roboto" panose="02000000000000000000" pitchFamily="2" charset="0"/>
                <a:cs typeface="Roboto" panose="02000000000000000000" pitchFamily="2" charset="0"/>
              </a:rPr>
              <a:t>r</a:t>
            </a:r>
            <a:r>
              <a:rPr lang="en-US" sz="2000" dirty="0">
                <a:ea typeface="Roboto" panose="02000000000000000000" pitchFamily="2" charset="0"/>
                <a:cs typeface="Roboto" panose="02000000000000000000" pitchFamily="2" charset="0"/>
              </a:rPr>
              <a:t>d</a:t>
            </a:r>
            <a:r>
              <a:rPr lang="en-US" sz="2000" spc="-65" dirty="0">
                <a:ea typeface="Roboto" panose="02000000000000000000" pitchFamily="2" charset="0"/>
                <a:cs typeface="Roboto" panose="02000000000000000000" pitchFamily="2" charset="0"/>
              </a:rPr>
              <a:t> </a:t>
            </a:r>
            <a:r>
              <a:rPr lang="en-US" sz="2000" spc="35" dirty="0">
                <a:ea typeface="Roboto" panose="02000000000000000000" pitchFamily="2" charset="0"/>
                <a:cs typeface="Roboto" panose="02000000000000000000" pitchFamily="2" charset="0"/>
              </a:rPr>
              <a:t>o</a:t>
            </a:r>
            <a:r>
              <a:rPr lang="en-US" sz="2000" dirty="0">
                <a:ea typeface="Roboto" panose="02000000000000000000" pitchFamily="2" charset="0"/>
                <a:cs typeface="Roboto" panose="02000000000000000000" pitchFamily="2" charset="0"/>
              </a:rPr>
              <a:t>f</a:t>
            </a:r>
            <a:r>
              <a:rPr lang="en-US" sz="2000" spc="-50"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t</a:t>
            </a:r>
            <a:r>
              <a:rPr lang="en-US" sz="2000" spc="40" dirty="0">
                <a:ea typeface="Roboto" panose="02000000000000000000" pitchFamily="2" charset="0"/>
                <a:cs typeface="Roboto" panose="02000000000000000000" pitchFamily="2" charset="0"/>
              </a:rPr>
              <a:t>h</a:t>
            </a:r>
            <a:r>
              <a:rPr lang="en-US" sz="2000" dirty="0">
                <a:ea typeface="Roboto" panose="02000000000000000000" pitchFamily="2" charset="0"/>
                <a:cs typeface="Roboto" panose="02000000000000000000" pitchFamily="2" charset="0"/>
              </a:rPr>
              <a:t>e</a:t>
            </a:r>
            <a:r>
              <a:rPr lang="en-US" sz="2000" spc="-11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s</a:t>
            </a:r>
            <a:r>
              <a:rPr lang="en-US" sz="2000" spc="-10" dirty="0">
                <a:ea typeface="Roboto" panose="02000000000000000000" pitchFamily="2" charset="0"/>
                <a:cs typeface="Roboto" panose="02000000000000000000" pitchFamily="2" charset="0"/>
              </a:rPr>
              <a:t>e</a:t>
            </a:r>
            <a:r>
              <a:rPr lang="en-US" sz="2000" spc="-80" dirty="0">
                <a:ea typeface="Roboto" panose="02000000000000000000" pitchFamily="2" charset="0"/>
                <a:cs typeface="Roboto" panose="02000000000000000000" pitchFamily="2" charset="0"/>
              </a:rPr>
              <a:t>ll</a:t>
            </a:r>
            <a:r>
              <a:rPr lang="en-US" sz="2000" spc="-10" dirty="0">
                <a:ea typeface="Roboto" panose="02000000000000000000" pitchFamily="2" charset="0"/>
                <a:cs typeface="Roboto" panose="02000000000000000000" pitchFamily="2" charset="0"/>
              </a:rPr>
              <a:t>e</a:t>
            </a:r>
            <a:r>
              <a:rPr lang="en-US" sz="2000" spc="-30" dirty="0">
                <a:ea typeface="Roboto" panose="02000000000000000000" pitchFamily="2" charset="0"/>
                <a:cs typeface="Roboto" panose="02000000000000000000" pitchFamily="2" charset="0"/>
              </a:rPr>
              <a:t>r</a:t>
            </a:r>
            <a:r>
              <a:rPr lang="en-US" sz="2000" spc="20" dirty="0">
                <a:ea typeface="Roboto" panose="02000000000000000000" pitchFamily="2" charset="0"/>
                <a:cs typeface="Roboto" panose="02000000000000000000" pitchFamily="2" charset="0"/>
              </a:rPr>
              <a:t>s</a:t>
            </a:r>
            <a:r>
              <a:rPr lang="en-US" sz="2000" dirty="0">
                <a:ea typeface="Roboto" panose="02000000000000000000" pitchFamily="2" charset="0"/>
                <a:cs typeface="Roboto" panose="02000000000000000000" pitchFamily="2" charset="0"/>
              </a:rPr>
              <a:t>.</a:t>
            </a:r>
          </a:p>
          <a:p>
            <a:endParaRPr lang="en-US" dirty="0"/>
          </a:p>
        </p:txBody>
      </p:sp>
    </p:spTree>
    <p:extLst>
      <p:ext uri="{BB962C8B-B14F-4D97-AF65-F5344CB8AC3E}">
        <p14:creationId xmlns:p14="http://schemas.microsoft.com/office/powerpoint/2010/main" val="28816272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13AF-35C3-C9EB-B2EE-4F7745BE2E9D}"/>
              </a:ext>
            </a:extLst>
          </p:cNvPr>
          <p:cNvSpPr>
            <a:spLocks noGrp="1"/>
          </p:cNvSpPr>
          <p:nvPr>
            <p:ph type="title"/>
          </p:nvPr>
        </p:nvSpPr>
        <p:spPr>
          <a:xfrm>
            <a:off x="1143000" y="609600"/>
            <a:ext cx="9875520" cy="61856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DCB4EF7F-A00B-8602-BCB2-AF351CDE62B3}"/>
              </a:ext>
            </a:extLst>
          </p:cNvPr>
          <p:cNvSpPr>
            <a:spLocks noGrp="1"/>
          </p:cNvSpPr>
          <p:nvPr>
            <p:ph idx="1"/>
          </p:nvPr>
        </p:nvSpPr>
        <p:spPr>
          <a:xfrm>
            <a:off x="1143000" y="1573305"/>
            <a:ext cx="9872871" cy="4038600"/>
          </a:xfrm>
        </p:spPr>
        <p:txBody>
          <a:bodyPr/>
          <a:lstStyle/>
          <a:p>
            <a:r>
              <a:rPr lang="en-US" dirty="0">
                <a:hlinkClick r:id="rId2"/>
              </a:rPr>
              <a:t>https://owasp.org/Top10/A05_2021-Security_Misconfiguration/</a:t>
            </a:r>
            <a:endParaRPr lang="en-US" dirty="0"/>
          </a:p>
          <a:p>
            <a:r>
              <a:rPr lang="en-US" dirty="0">
                <a:hlinkClick r:id="rId3"/>
              </a:rPr>
              <a:t>https://reciprocity.com/blog/security-misconfigurations-how-to-avoid-them/</a:t>
            </a:r>
            <a:endParaRPr lang="en-US" dirty="0"/>
          </a:p>
          <a:p>
            <a:pPr marL="45720" indent="0">
              <a:buNone/>
            </a:pPr>
            <a:endParaRPr lang="en-US" dirty="0"/>
          </a:p>
        </p:txBody>
      </p:sp>
    </p:spTree>
    <p:extLst>
      <p:ext uri="{BB962C8B-B14F-4D97-AF65-F5344CB8AC3E}">
        <p14:creationId xmlns:p14="http://schemas.microsoft.com/office/powerpoint/2010/main" val="5648393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407E-5B91-86B8-0425-A015F84AB08E}"/>
              </a:ext>
            </a:extLst>
          </p:cNvPr>
          <p:cNvSpPr>
            <a:spLocks noGrp="1"/>
          </p:cNvSpPr>
          <p:nvPr>
            <p:ph type="title"/>
          </p:nvPr>
        </p:nvSpPr>
        <p:spPr>
          <a:xfrm>
            <a:off x="1143000" y="609600"/>
            <a:ext cx="9875520" cy="950259"/>
          </a:xfrm>
        </p:spPr>
        <p:txBody>
          <a:bodyPr/>
          <a:lstStyle/>
          <a:p>
            <a:r>
              <a:rPr lang="en-US"/>
              <a:t>20. Cross </a:t>
            </a:r>
            <a:r>
              <a:rPr lang="en-US" dirty="0"/>
              <a:t>Site Request Forgery</a:t>
            </a:r>
          </a:p>
        </p:txBody>
      </p:sp>
      <p:graphicFrame>
        <p:nvGraphicFramePr>
          <p:cNvPr id="4" name="Table 8">
            <a:extLst>
              <a:ext uri="{FF2B5EF4-FFF2-40B4-BE49-F238E27FC236}">
                <a16:creationId xmlns:a16="http://schemas.microsoft.com/office/drawing/2014/main" id="{7329710C-A0E4-5715-DD14-24055809EC1C}"/>
              </a:ext>
            </a:extLst>
          </p:cNvPr>
          <p:cNvGraphicFramePr>
            <a:graphicFrameLocks/>
          </p:cNvGraphicFramePr>
          <p:nvPr>
            <p:extLst>
              <p:ext uri="{D42A27DB-BD31-4B8C-83A1-F6EECF244321}">
                <p14:modId xmlns:p14="http://schemas.microsoft.com/office/powerpoint/2010/main" val="1265774744"/>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CDF8589C-5A56-7D74-E971-784268AFAAAE}"/>
              </a:ext>
            </a:extLst>
          </p:cNvPr>
          <p:cNvGraphicFramePr>
            <a:graphicFrameLocks noGrp="1"/>
          </p:cNvGraphicFramePr>
          <p:nvPr>
            <p:extLst>
              <p:ext uri="{D42A27DB-BD31-4B8C-83A1-F6EECF244321}">
                <p14:modId xmlns:p14="http://schemas.microsoft.com/office/powerpoint/2010/main" val="2312418968"/>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r>
                        <a:rPr lang="en-US" dirty="0"/>
                        <a:t>Cross Site Request Forgery</a:t>
                      </a:r>
                    </a:p>
                    <a:p>
                      <a:pPr algn="ctr"/>
                      <a:r>
                        <a:rPr lang="en-US" dirty="0"/>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cross site request forgery.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 </a:t>
                      </a: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http://3.110.31.57/profile/change_password.php</a:t>
                      </a:r>
                    </a:p>
                    <a:p>
                      <a:pPr marL="0" marR="0" lvl="0" indent="0" algn="l" rtl="0">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300"/>
                        <a:buFont typeface="Arial"/>
                        <a:buNone/>
                        <a:tabLst/>
                        <a:defRPr/>
                      </a:pP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7510903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56C7-CD0E-FADB-CA68-5823A73D6D65}"/>
              </a:ext>
            </a:extLst>
          </p:cNvPr>
          <p:cNvSpPr>
            <a:spLocks noGrp="1"/>
          </p:cNvSpPr>
          <p:nvPr>
            <p:ph type="title"/>
          </p:nvPr>
        </p:nvSpPr>
        <p:spPr>
          <a:xfrm>
            <a:off x="1143000" y="609600"/>
            <a:ext cx="9875520" cy="788894"/>
          </a:xfrm>
        </p:spPr>
        <p:txBody>
          <a:bodyPr/>
          <a:lstStyle/>
          <a:p>
            <a:r>
              <a:rPr lang="en-US" dirty="0"/>
              <a:t>Observation</a:t>
            </a:r>
          </a:p>
        </p:txBody>
      </p:sp>
      <p:sp>
        <p:nvSpPr>
          <p:cNvPr id="3" name="Content Placeholder 2">
            <a:extLst>
              <a:ext uri="{FF2B5EF4-FFF2-40B4-BE49-F238E27FC236}">
                <a16:creationId xmlns:a16="http://schemas.microsoft.com/office/drawing/2014/main" id="{635BAABD-7D76-BC52-1548-7785D26F372E}"/>
              </a:ext>
            </a:extLst>
          </p:cNvPr>
          <p:cNvSpPr>
            <a:spLocks noGrp="1"/>
          </p:cNvSpPr>
          <p:nvPr>
            <p:ph idx="1"/>
          </p:nvPr>
        </p:nvSpPr>
        <p:spPr>
          <a:xfrm>
            <a:off x="1140351" y="1492624"/>
            <a:ext cx="9872871" cy="4038600"/>
          </a:xfrm>
        </p:spPr>
        <p:txBody>
          <a:bodyPr/>
          <a:lstStyle/>
          <a:p>
            <a:r>
              <a:rPr lang="en-US" sz="2000" dirty="0"/>
              <a:t>Login as a customer and then go to my profile section, there you can find the change password button.</a:t>
            </a:r>
          </a:p>
          <a:p>
            <a:r>
              <a:rPr lang="en-US" sz="2000" dirty="0"/>
              <a:t>Lets see if we can forge this request or not.</a:t>
            </a:r>
          </a:p>
          <a:p>
            <a:pPr marL="45720" indent="0">
              <a:buNone/>
            </a:pPr>
            <a:endParaRPr lang="en-US" dirty="0"/>
          </a:p>
        </p:txBody>
      </p:sp>
      <p:pic>
        <p:nvPicPr>
          <p:cNvPr id="5" name="Picture 4">
            <a:extLst>
              <a:ext uri="{FF2B5EF4-FFF2-40B4-BE49-F238E27FC236}">
                <a16:creationId xmlns:a16="http://schemas.microsoft.com/office/drawing/2014/main" id="{5BD7B515-887B-BDD4-0ACB-ED42681EEFC6}"/>
              </a:ext>
            </a:extLst>
          </p:cNvPr>
          <p:cNvPicPr>
            <a:picLocks noChangeAspect="1"/>
          </p:cNvPicPr>
          <p:nvPr/>
        </p:nvPicPr>
        <p:blipFill rotWithShape="1">
          <a:blip r:embed="rId2">
            <a:extLst>
              <a:ext uri="{28A0092B-C50C-407E-A947-70E740481C1C}">
                <a14:useLocalDpi xmlns:a14="http://schemas.microsoft.com/office/drawing/2010/main" val="0"/>
              </a:ext>
            </a:extLst>
          </a:blip>
          <a:srcRect b="10599"/>
          <a:stretch/>
        </p:blipFill>
        <p:spPr>
          <a:xfrm>
            <a:off x="2144525" y="2698877"/>
            <a:ext cx="7864522" cy="35495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1679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06CC-1810-9BC1-46D3-C6F673E35B89}"/>
              </a:ext>
            </a:extLst>
          </p:cNvPr>
          <p:cNvSpPr>
            <a:spLocks noGrp="1"/>
          </p:cNvSpPr>
          <p:nvPr>
            <p:ph type="title"/>
          </p:nvPr>
        </p:nvSpPr>
        <p:spPr>
          <a:xfrm>
            <a:off x="1143000" y="609600"/>
            <a:ext cx="9875520" cy="573741"/>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A784EE75-7838-3706-92D0-116810FF8776}"/>
              </a:ext>
            </a:extLst>
          </p:cNvPr>
          <p:cNvSpPr>
            <a:spLocks noGrp="1"/>
          </p:cNvSpPr>
          <p:nvPr>
            <p:ph idx="1"/>
          </p:nvPr>
        </p:nvSpPr>
        <p:spPr>
          <a:xfrm>
            <a:off x="1140351" y="1322294"/>
            <a:ext cx="9872871" cy="4038600"/>
          </a:xfrm>
        </p:spPr>
        <p:txBody>
          <a:bodyPr/>
          <a:lstStyle/>
          <a:p>
            <a:r>
              <a:rPr lang="en-US" sz="1800" dirty="0"/>
              <a:t>First </a:t>
            </a:r>
            <a:r>
              <a:rPr lang="en-US" sz="1800" dirty="0" err="1"/>
              <a:t>LogIn</a:t>
            </a:r>
            <a:r>
              <a:rPr lang="en-US" sz="1800" dirty="0"/>
              <a:t> to your account.</a:t>
            </a:r>
          </a:p>
          <a:p>
            <a:r>
              <a:rPr lang="en-US" sz="1800" dirty="0"/>
              <a:t>Then go to my cart and click on shop now option. Now, go to the search bar and type “&lt;&gt; at the end of </a:t>
            </a:r>
            <a:r>
              <a:rPr lang="en-US" sz="1800" dirty="0" err="1"/>
              <a:t>url</a:t>
            </a:r>
            <a:r>
              <a:rPr lang="en-US" sz="1800" dirty="0"/>
              <a:t>.</a:t>
            </a:r>
          </a:p>
          <a:p>
            <a:pPr marL="45720" indent="0">
              <a:buNone/>
            </a:pPr>
            <a:r>
              <a:rPr lang="en-US" sz="1800" dirty="0"/>
              <a:t>http://43.204.30.166/search/</a:t>
            </a:r>
            <a:r>
              <a:rPr lang="en-US" sz="1800" dirty="0" err="1"/>
              <a:t>search.php?q</a:t>
            </a:r>
            <a:r>
              <a:rPr lang="en-US" sz="1800" dirty="0"/>
              <a:t>=“&lt;&gt; . We will be able to see the code.</a:t>
            </a:r>
          </a:p>
          <a:p>
            <a:pPr marL="45720" indent="0">
              <a:buNone/>
            </a:pPr>
            <a:endParaRPr lang="en-US" sz="1800" dirty="0"/>
          </a:p>
          <a:p>
            <a:pPr marL="45720" indent="0">
              <a:buNone/>
            </a:pPr>
            <a:endParaRPr lang="en-US" dirty="0"/>
          </a:p>
        </p:txBody>
      </p:sp>
      <p:pic>
        <p:nvPicPr>
          <p:cNvPr id="5" name="Picture 4">
            <a:extLst>
              <a:ext uri="{FF2B5EF4-FFF2-40B4-BE49-F238E27FC236}">
                <a16:creationId xmlns:a16="http://schemas.microsoft.com/office/drawing/2014/main" id="{FB6AA4A5-40F4-7368-4072-4ED527B69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2153" y="3258826"/>
            <a:ext cx="4313294" cy="15774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63740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F152-4538-5E94-DD5C-F1A199A79924}"/>
              </a:ext>
            </a:extLst>
          </p:cNvPr>
          <p:cNvSpPr>
            <a:spLocks noGrp="1"/>
          </p:cNvSpPr>
          <p:nvPr>
            <p:ph type="title"/>
          </p:nvPr>
        </p:nvSpPr>
        <p:spPr>
          <a:xfrm>
            <a:off x="1143000" y="609600"/>
            <a:ext cx="9875520" cy="708212"/>
          </a:xfrm>
        </p:spPr>
        <p:txBody>
          <a:bodyPr/>
          <a:lstStyle/>
          <a:p>
            <a:r>
              <a:rPr lang="en-US" dirty="0"/>
              <a:t>Proof of Concept (PoC)</a:t>
            </a:r>
          </a:p>
        </p:txBody>
      </p:sp>
      <p:sp>
        <p:nvSpPr>
          <p:cNvPr id="3" name="Content Placeholder 2">
            <a:extLst>
              <a:ext uri="{FF2B5EF4-FFF2-40B4-BE49-F238E27FC236}">
                <a16:creationId xmlns:a16="http://schemas.microsoft.com/office/drawing/2014/main" id="{D811C77D-CF23-5CAC-03D4-96C4ED31F81D}"/>
              </a:ext>
            </a:extLst>
          </p:cNvPr>
          <p:cNvSpPr>
            <a:spLocks noGrp="1"/>
          </p:cNvSpPr>
          <p:nvPr>
            <p:ph idx="1"/>
          </p:nvPr>
        </p:nvSpPr>
        <p:spPr>
          <a:xfrm>
            <a:off x="1140351" y="1409700"/>
            <a:ext cx="9872871" cy="4038600"/>
          </a:xfrm>
        </p:spPr>
        <p:txBody>
          <a:bodyPr/>
          <a:lstStyle/>
          <a:p>
            <a:r>
              <a:rPr lang="en-US" dirty="0"/>
              <a:t>Lets make HTML login page. Change your password here and press on update button.</a:t>
            </a:r>
          </a:p>
          <a:p>
            <a:pPr marL="45720" indent="0">
              <a:buNone/>
            </a:pPr>
            <a:endParaRPr lang="en-US" dirty="0"/>
          </a:p>
          <a:p>
            <a:pPr marL="45720" indent="0">
              <a:buNone/>
            </a:pPr>
            <a:endParaRPr lang="en-US" dirty="0"/>
          </a:p>
        </p:txBody>
      </p:sp>
      <p:pic>
        <p:nvPicPr>
          <p:cNvPr id="5" name="Picture 4">
            <a:extLst>
              <a:ext uri="{FF2B5EF4-FFF2-40B4-BE49-F238E27FC236}">
                <a16:creationId xmlns:a16="http://schemas.microsoft.com/office/drawing/2014/main" id="{011EAB77-F479-5910-8295-C782D53AB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160" y="2193056"/>
            <a:ext cx="6363251" cy="36731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713765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8D68-7018-1A5E-8995-CAA5F2FE1330}"/>
              </a:ext>
            </a:extLst>
          </p:cNvPr>
          <p:cNvSpPr>
            <a:spLocks noGrp="1"/>
          </p:cNvSpPr>
          <p:nvPr>
            <p:ph type="title"/>
          </p:nvPr>
        </p:nvSpPr>
        <p:spPr>
          <a:xfrm>
            <a:off x="1143000" y="609600"/>
            <a:ext cx="9875520" cy="690282"/>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2D19C2C2-9097-B245-F43E-96FBF9906C9E}"/>
              </a:ext>
            </a:extLst>
          </p:cNvPr>
          <p:cNvSpPr>
            <a:spLocks noGrp="1"/>
          </p:cNvSpPr>
          <p:nvPr>
            <p:ph idx="1"/>
          </p:nvPr>
        </p:nvSpPr>
        <p:spPr>
          <a:xfrm>
            <a:off x="1140351" y="1409700"/>
            <a:ext cx="9872871" cy="4038600"/>
          </a:xfrm>
        </p:spPr>
        <p:txBody>
          <a:bodyPr/>
          <a:lstStyle/>
          <a:p>
            <a:r>
              <a:rPr lang="en-US" dirty="0"/>
              <a:t>Now try logging in with the new password. It will work.</a:t>
            </a:r>
          </a:p>
          <a:p>
            <a:pPr marL="45720" indent="0">
              <a:buNone/>
            </a:pPr>
            <a:endParaRPr lang="en-US" dirty="0"/>
          </a:p>
        </p:txBody>
      </p:sp>
      <p:pic>
        <p:nvPicPr>
          <p:cNvPr id="4" name="object 9">
            <a:extLst>
              <a:ext uri="{FF2B5EF4-FFF2-40B4-BE49-F238E27FC236}">
                <a16:creationId xmlns:a16="http://schemas.microsoft.com/office/drawing/2014/main" id="{920AB02B-20E2-9DAF-80E8-17816B08B4E0}"/>
              </a:ext>
            </a:extLst>
          </p:cNvPr>
          <p:cNvPicPr/>
          <p:nvPr/>
        </p:nvPicPr>
        <p:blipFill rotWithShape="1">
          <a:blip r:embed="rId2" cstate="print"/>
          <a:srcRect t="50000"/>
          <a:stretch/>
        </p:blipFill>
        <p:spPr>
          <a:xfrm>
            <a:off x="2835836" y="2147047"/>
            <a:ext cx="6197600" cy="36806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B38975E0-88CC-3F3A-5C27-33B8C2E87A38}"/>
              </a:ext>
            </a:extLst>
          </p:cNvPr>
          <p:cNvPicPr>
            <a:picLocks noChangeAspect="1"/>
          </p:cNvPicPr>
          <p:nvPr/>
        </p:nvPicPr>
        <p:blipFill rotWithShape="1">
          <a:blip r:embed="rId3">
            <a:extLst>
              <a:ext uri="{28A0092B-C50C-407E-A947-70E740481C1C}">
                <a14:useLocalDpi xmlns:a14="http://schemas.microsoft.com/office/drawing/2010/main" val="0"/>
              </a:ext>
            </a:extLst>
          </a:blip>
          <a:srcRect l="30882" r="32133"/>
          <a:stretch/>
        </p:blipFill>
        <p:spPr>
          <a:xfrm>
            <a:off x="3612776" y="3110566"/>
            <a:ext cx="4509248" cy="2698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997194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496C-BA17-EEF1-1380-2573A7CD508E}"/>
              </a:ext>
            </a:extLst>
          </p:cNvPr>
          <p:cNvSpPr>
            <a:spLocks noGrp="1"/>
          </p:cNvSpPr>
          <p:nvPr>
            <p:ph type="title"/>
          </p:nvPr>
        </p:nvSpPr>
        <p:spPr>
          <a:xfrm>
            <a:off x="1143000" y="609600"/>
            <a:ext cx="9875520" cy="878541"/>
          </a:xfrm>
        </p:spPr>
        <p:txBody>
          <a:bodyPr/>
          <a:lstStyle/>
          <a:p>
            <a:r>
              <a:rPr lang="en-US" dirty="0"/>
              <a:t>Business Impact - Severe</a:t>
            </a:r>
          </a:p>
        </p:txBody>
      </p:sp>
      <p:sp>
        <p:nvSpPr>
          <p:cNvPr id="3" name="Content Placeholder 2">
            <a:extLst>
              <a:ext uri="{FF2B5EF4-FFF2-40B4-BE49-F238E27FC236}">
                <a16:creationId xmlns:a16="http://schemas.microsoft.com/office/drawing/2014/main" id="{40E9973A-83C5-2229-3CB6-1B04ED38C36A}"/>
              </a:ext>
            </a:extLst>
          </p:cNvPr>
          <p:cNvSpPr>
            <a:spLocks noGrp="1"/>
          </p:cNvSpPr>
          <p:nvPr>
            <p:ph idx="1"/>
          </p:nvPr>
        </p:nvSpPr>
        <p:spPr>
          <a:xfrm>
            <a:off x="1145649" y="1788459"/>
            <a:ext cx="9872871" cy="4038600"/>
          </a:xfrm>
        </p:spPr>
        <p:txBody>
          <a:bodyPr>
            <a:normAutofit/>
          </a:bodyPr>
          <a:lstStyle/>
          <a:p>
            <a:r>
              <a:rPr lang="en-US" sz="2000" spc="-10" dirty="0">
                <a:ea typeface="Roboto" panose="02000000000000000000" pitchFamily="2" charset="0"/>
                <a:cs typeface="Roboto" panose="02000000000000000000" pitchFamily="2" charset="0"/>
              </a:rPr>
              <a:t>Attacker</a:t>
            </a:r>
            <a:r>
              <a:rPr lang="en-US" sz="2000" spc="3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can</a:t>
            </a:r>
            <a:r>
              <a:rPr lang="en-US" sz="2000" spc="20"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change</a:t>
            </a:r>
            <a:r>
              <a:rPr lang="en-US" sz="2000" spc="-2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2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password</a:t>
            </a:r>
            <a:r>
              <a:rPr lang="en-US" sz="2000" spc="-14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by</a:t>
            </a:r>
            <a:r>
              <a:rPr lang="en-US" sz="2000" spc="20"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uploading</a:t>
            </a:r>
            <a:r>
              <a:rPr lang="en-US" sz="2000" spc="-5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phishing</a:t>
            </a:r>
            <a:r>
              <a:rPr lang="en-US" sz="2000" spc="-6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pages</a:t>
            </a:r>
            <a:r>
              <a:rPr lang="en-US" sz="2000" spc="5" dirty="0">
                <a:ea typeface="Roboto" panose="02000000000000000000" pitchFamily="2" charset="0"/>
                <a:cs typeface="Roboto" panose="02000000000000000000" pitchFamily="2" charset="0"/>
              </a:rPr>
              <a:t> and</a:t>
            </a:r>
            <a:r>
              <a:rPr lang="en-US" sz="2000" spc="-5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take</a:t>
            </a:r>
            <a:r>
              <a:rPr lang="en-US" sz="2000" spc="50"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complete</a:t>
            </a:r>
            <a:r>
              <a:rPr lang="en-US" sz="2000" spc="-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control</a:t>
            </a:r>
            <a:r>
              <a:rPr lang="en-US" sz="2000" spc="-9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of</a:t>
            </a:r>
            <a:r>
              <a:rPr lang="en-US" sz="2000" spc="-4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user </a:t>
            </a:r>
            <a:r>
              <a:rPr lang="en-US" sz="2000" spc="-484"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account</a:t>
            </a:r>
            <a:r>
              <a:rPr lang="en-US" sz="2000" spc="-10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and</a:t>
            </a:r>
            <a:r>
              <a:rPr lang="en-US" sz="2000" spc="-7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use</a:t>
            </a:r>
            <a:r>
              <a:rPr lang="en-US" sz="2000" spc="-30" dirty="0">
                <a:ea typeface="Roboto" panose="02000000000000000000" pitchFamily="2" charset="0"/>
                <a:cs typeface="Roboto" panose="02000000000000000000" pitchFamily="2" charset="0"/>
              </a:rPr>
              <a:t> </a:t>
            </a:r>
            <a:r>
              <a:rPr lang="en-US" sz="2000" spc="-40" dirty="0">
                <a:ea typeface="Roboto" panose="02000000000000000000" pitchFamily="2" charset="0"/>
                <a:cs typeface="Roboto" panose="02000000000000000000" pitchFamily="2" charset="0"/>
              </a:rPr>
              <a:t>it</a:t>
            </a:r>
            <a:r>
              <a:rPr lang="en-US" sz="2000" spc="60"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to</a:t>
            </a:r>
            <a:r>
              <a:rPr lang="en-US" sz="2000" spc="-6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plan</a:t>
            </a:r>
            <a:r>
              <a:rPr lang="en-US" sz="2000" spc="90"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further</a:t>
            </a:r>
            <a:r>
              <a:rPr lang="en-US" sz="2000" spc="-5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attacks</a:t>
            </a:r>
            <a:r>
              <a:rPr lang="en-US" sz="200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on</a:t>
            </a:r>
            <a:r>
              <a:rPr lang="en-US" sz="2000" spc="-6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3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company.</a:t>
            </a:r>
            <a:endParaRPr lang="en-US" sz="2000" dirty="0">
              <a:ea typeface="Roboto" panose="02000000000000000000" pitchFamily="2" charset="0"/>
              <a:cs typeface="Roboto" panose="02000000000000000000" pitchFamily="2" charset="0"/>
            </a:endParaRPr>
          </a:p>
          <a:p>
            <a:pPr marL="297180" indent="-285115">
              <a:lnSpc>
                <a:spcPts val="2014"/>
              </a:lnSpc>
              <a:buSzPct val="92500"/>
              <a:buFont typeface="Arial MT"/>
              <a:buChar char="•"/>
              <a:tabLst>
                <a:tab pos="297180" algn="l"/>
                <a:tab pos="297815" algn="l"/>
              </a:tabLst>
            </a:pPr>
            <a:r>
              <a:rPr lang="en-US" sz="2000" spc="-10" dirty="0">
                <a:ea typeface="Roboto" panose="02000000000000000000" pitchFamily="2" charset="0"/>
                <a:cs typeface="Roboto" panose="02000000000000000000" pitchFamily="2" charset="0"/>
              </a:rPr>
              <a:t>Attacker</a:t>
            </a:r>
            <a:r>
              <a:rPr lang="en-US" sz="2000" spc="3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can</a:t>
            </a:r>
            <a:r>
              <a:rPr lang="en-US" sz="2000" spc="2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confirm</a:t>
            </a:r>
            <a:r>
              <a:rPr lang="en-US" sz="2000" spc="2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3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order</a:t>
            </a:r>
            <a:r>
              <a:rPr lang="en-US" sz="2000" spc="-4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without</a:t>
            </a:r>
            <a:r>
              <a:rPr lang="en-US" sz="2000" spc="-9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consent</a:t>
            </a:r>
            <a:r>
              <a:rPr lang="en-US" sz="2000" spc="-9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of</a:t>
            </a:r>
            <a:r>
              <a:rPr lang="en-US" sz="2000" spc="-4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user</a:t>
            </a:r>
            <a:r>
              <a:rPr lang="en-US" sz="2000" spc="-4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which</a:t>
            </a:r>
            <a:r>
              <a:rPr lang="en-US" sz="2000" spc="20" dirty="0">
                <a:ea typeface="Roboto" panose="02000000000000000000" pitchFamily="2" charset="0"/>
                <a:cs typeface="Roboto" panose="02000000000000000000" pitchFamily="2" charset="0"/>
              </a:rPr>
              <a:t> </a:t>
            </a:r>
            <a:r>
              <a:rPr lang="en-US" sz="2000" spc="-40" dirty="0">
                <a:ea typeface="Roboto" panose="02000000000000000000" pitchFamily="2" charset="0"/>
                <a:cs typeface="Roboto" panose="02000000000000000000" pitchFamily="2" charset="0"/>
              </a:rPr>
              <a:t>in</a:t>
            </a:r>
            <a:r>
              <a:rPr lang="en-US" sz="2000" spc="100"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turn</a:t>
            </a:r>
            <a:r>
              <a:rPr lang="en-US" sz="2000" spc="-6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can</a:t>
            </a:r>
            <a:r>
              <a:rPr lang="en-US" sz="2000" spc="20"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lead</a:t>
            </a:r>
            <a:r>
              <a:rPr lang="en-US" sz="2000" spc="9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to</a:t>
            </a:r>
            <a:r>
              <a:rPr lang="en-US" sz="2000" spc="-60"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a</a:t>
            </a:r>
            <a:r>
              <a:rPr lang="en-US" sz="2000" spc="5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huge</a:t>
            </a:r>
            <a:r>
              <a:rPr lang="en-US" sz="2000" spc="-3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loss</a:t>
            </a:r>
            <a:r>
              <a:rPr lang="en-US" sz="2000" dirty="0">
                <a:ea typeface="Roboto" panose="02000000000000000000" pitchFamily="2" charset="0"/>
                <a:cs typeface="Roboto" panose="02000000000000000000" pitchFamily="2" charset="0"/>
              </a:rPr>
              <a:t> for</a:t>
            </a:r>
            <a:r>
              <a:rPr lang="en-US" sz="2000" spc="-4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company.</a:t>
            </a:r>
            <a:endParaRPr lang="en-US" sz="20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958422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BB04-151B-5EC3-3ED7-8A62D8132CFA}"/>
              </a:ext>
            </a:extLst>
          </p:cNvPr>
          <p:cNvSpPr>
            <a:spLocks noGrp="1"/>
          </p:cNvSpPr>
          <p:nvPr>
            <p:ph type="title"/>
          </p:nvPr>
        </p:nvSpPr>
        <p:spPr>
          <a:xfrm>
            <a:off x="1143000" y="609600"/>
            <a:ext cx="9875520" cy="762000"/>
          </a:xfrm>
        </p:spPr>
        <p:txBody>
          <a:bodyPr/>
          <a:lstStyle/>
          <a:p>
            <a:r>
              <a:rPr lang="en-US" dirty="0"/>
              <a:t>Recommendation</a:t>
            </a:r>
          </a:p>
        </p:txBody>
      </p:sp>
      <p:sp>
        <p:nvSpPr>
          <p:cNvPr id="3" name="Content Placeholder 2">
            <a:extLst>
              <a:ext uri="{FF2B5EF4-FFF2-40B4-BE49-F238E27FC236}">
                <a16:creationId xmlns:a16="http://schemas.microsoft.com/office/drawing/2014/main" id="{5AD1EAD8-6636-4ABA-3DF6-9B2E2B61F029}"/>
              </a:ext>
            </a:extLst>
          </p:cNvPr>
          <p:cNvSpPr>
            <a:spLocks noGrp="1"/>
          </p:cNvSpPr>
          <p:nvPr>
            <p:ph idx="1"/>
          </p:nvPr>
        </p:nvSpPr>
        <p:spPr>
          <a:xfrm>
            <a:off x="1143000" y="1662953"/>
            <a:ext cx="9872871" cy="4038600"/>
          </a:xfrm>
        </p:spPr>
        <p:txBody>
          <a:bodyPr/>
          <a:lstStyle/>
          <a:p>
            <a:r>
              <a:rPr lang="en-US" sz="2000" i="0" dirty="0">
                <a:effectLst/>
              </a:rPr>
              <a:t>For stateful software use the </a:t>
            </a:r>
            <a:r>
              <a:rPr lang="en-US" sz="2000" i="0" strike="noStrike" dirty="0">
                <a:effectLst/>
              </a:rPr>
              <a:t>synchronizer token pattern</a:t>
            </a:r>
            <a:endParaRPr lang="en-US" sz="2000" i="0" dirty="0">
              <a:effectLst/>
            </a:endParaRPr>
          </a:p>
          <a:p>
            <a:r>
              <a:rPr lang="en-US" sz="2000" i="0" dirty="0">
                <a:effectLst/>
              </a:rPr>
              <a:t>For stateless software use </a:t>
            </a:r>
            <a:r>
              <a:rPr lang="en-US" sz="2000" i="0" strike="noStrike" dirty="0">
                <a:effectLst/>
              </a:rPr>
              <a:t>double submit cookies</a:t>
            </a:r>
            <a:endParaRPr lang="en-US" sz="2000" i="0" dirty="0">
              <a:effectLst/>
            </a:endParaRPr>
          </a:p>
          <a:p>
            <a:r>
              <a:rPr lang="en-US" sz="2000" i="0" dirty="0">
                <a:effectLst/>
              </a:rPr>
              <a:t>Implement at least one mitigation from </a:t>
            </a:r>
            <a:r>
              <a:rPr lang="en-US" sz="2000" i="0" strike="noStrike" dirty="0">
                <a:effectLst/>
              </a:rPr>
              <a:t>Defense in Depth Mitigations</a:t>
            </a:r>
            <a:r>
              <a:rPr lang="en-US" sz="2000" i="0" dirty="0">
                <a:effectLst/>
              </a:rPr>
              <a:t> section</a:t>
            </a:r>
          </a:p>
          <a:p>
            <a:r>
              <a:rPr lang="en-US" sz="2000" i="0" dirty="0">
                <a:effectLst/>
              </a:rPr>
              <a:t>Consider implementing </a:t>
            </a:r>
            <a:r>
              <a:rPr lang="en-US" sz="2000" i="0" strike="noStrike" dirty="0">
                <a:effectLst/>
              </a:rPr>
              <a:t>user interaction based protection</a:t>
            </a:r>
            <a:r>
              <a:rPr lang="en-US" sz="2000" i="0" dirty="0">
                <a:effectLst/>
              </a:rPr>
              <a:t> for highly sensitive operations</a:t>
            </a:r>
          </a:p>
          <a:p>
            <a:pPr marL="45720" indent="0">
              <a:buNone/>
            </a:pPr>
            <a:endParaRPr lang="en-US" dirty="0"/>
          </a:p>
        </p:txBody>
      </p:sp>
    </p:spTree>
    <p:extLst>
      <p:ext uri="{BB962C8B-B14F-4D97-AF65-F5344CB8AC3E}">
        <p14:creationId xmlns:p14="http://schemas.microsoft.com/office/powerpoint/2010/main" val="3984004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CA567-2B4D-8A59-E585-69D3C87FF660}"/>
              </a:ext>
            </a:extLst>
          </p:cNvPr>
          <p:cNvSpPr>
            <a:spLocks noGrp="1"/>
          </p:cNvSpPr>
          <p:nvPr>
            <p:ph type="title"/>
          </p:nvPr>
        </p:nvSpPr>
        <p:spPr>
          <a:xfrm>
            <a:off x="1143000" y="609600"/>
            <a:ext cx="9875520" cy="735106"/>
          </a:xfrm>
        </p:spPr>
        <p:txBody>
          <a:bodyPr/>
          <a:lstStyle/>
          <a:p>
            <a:r>
              <a:rPr lang="en-US" dirty="0"/>
              <a:t>References</a:t>
            </a:r>
          </a:p>
        </p:txBody>
      </p:sp>
      <p:sp>
        <p:nvSpPr>
          <p:cNvPr id="3" name="Content Placeholder 2">
            <a:extLst>
              <a:ext uri="{FF2B5EF4-FFF2-40B4-BE49-F238E27FC236}">
                <a16:creationId xmlns:a16="http://schemas.microsoft.com/office/drawing/2014/main" id="{AF33CC82-D293-0720-B26A-D8CC4B90EFCD}"/>
              </a:ext>
            </a:extLst>
          </p:cNvPr>
          <p:cNvSpPr>
            <a:spLocks noGrp="1"/>
          </p:cNvSpPr>
          <p:nvPr>
            <p:ph idx="1"/>
          </p:nvPr>
        </p:nvSpPr>
        <p:spPr>
          <a:xfrm>
            <a:off x="1143000" y="1636058"/>
            <a:ext cx="9872871" cy="4038600"/>
          </a:xfrm>
        </p:spPr>
        <p:txBody>
          <a:bodyPr/>
          <a:lstStyle/>
          <a:p>
            <a:r>
              <a:rPr lang="en-US" dirty="0">
                <a:hlinkClick r:id="rId2"/>
              </a:rPr>
              <a:t>https://cheatsheetseries.owasp.org/cheatsheets/Cross-Site_Request_Forgery_Prevention_Cheat_Sheet.html</a:t>
            </a:r>
            <a:endParaRPr lang="en-US" dirty="0"/>
          </a:p>
          <a:p>
            <a:r>
              <a:rPr lang="en-US" dirty="0">
                <a:hlinkClick r:id="rId3"/>
              </a:rPr>
              <a:t>https://owasp.org/www-community/attacks/csrf</a:t>
            </a:r>
            <a:endParaRPr lang="en-US" dirty="0"/>
          </a:p>
          <a:p>
            <a:pPr marL="45720" indent="0">
              <a:buNone/>
            </a:pPr>
            <a:endParaRPr lang="en-US" dirty="0"/>
          </a:p>
        </p:txBody>
      </p:sp>
    </p:spTree>
    <p:extLst>
      <p:ext uri="{BB962C8B-B14F-4D97-AF65-F5344CB8AC3E}">
        <p14:creationId xmlns:p14="http://schemas.microsoft.com/office/powerpoint/2010/main" val="24260919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7C20-17F0-E683-67AF-5AECF5D79C12}"/>
              </a:ext>
            </a:extLst>
          </p:cNvPr>
          <p:cNvSpPr>
            <a:spLocks noGrp="1"/>
          </p:cNvSpPr>
          <p:nvPr>
            <p:ph type="title"/>
          </p:nvPr>
        </p:nvSpPr>
        <p:spPr>
          <a:xfrm>
            <a:off x="1158240" y="2474259"/>
            <a:ext cx="9875520" cy="1356360"/>
          </a:xfrm>
        </p:spPr>
        <p:txBody>
          <a:bodyPr>
            <a:normAutofit fontScale="90000"/>
          </a:bodyPr>
          <a:lstStyle/>
          <a:p>
            <a:pPr algn="ctr"/>
            <a:r>
              <a:rPr lang="en-US" sz="8000" dirty="0">
                <a:solidFill>
                  <a:srgbClr val="0070C0"/>
                </a:solidFill>
              </a:rPr>
              <a:t>THANK YOU</a:t>
            </a:r>
            <a:br>
              <a:rPr lang="en-US" sz="8000" dirty="0"/>
            </a:br>
            <a:endParaRPr lang="en-US" sz="2700" dirty="0">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72B650A4-EA12-AB32-EE1E-3028BC2065EA}"/>
              </a:ext>
            </a:extLst>
          </p:cNvPr>
          <p:cNvSpPr txBox="1"/>
          <p:nvPr/>
        </p:nvSpPr>
        <p:spPr>
          <a:xfrm>
            <a:off x="618564" y="5585012"/>
            <a:ext cx="3895618" cy="646331"/>
          </a:xfrm>
          <a:prstGeom prst="rect">
            <a:avLst/>
          </a:prstGeom>
          <a:noFill/>
        </p:spPr>
        <p:txBody>
          <a:bodyPr wrap="none" rtlCol="0">
            <a:spAutoFit/>
          </a:bodyPr>
          <a:lstStyle/>
          <a:p>
            <a:r>
              <a:rPr lang="en-US" sz="1800" dirty="0">
                <a:latin typeface="Roboto" panose="02000000000000000000" pitchFamily="2" charset="0"/>
                <a:ea typeface="Roboto" panose="02000000000000000000" pitchFamily="2" charset="0"/>
                <a:cs typeface="Roboto" panose="02000000000000000000" pitchFamily="2" charset="0"/>
              </a:rPr>
              <a:t>Contact Details</a:t>
            </a:r>
            <a:br>
              <a:rPr lang="en-US" sz="1800" dirty="0">
                <a:latin typeface="Roboto" panose="02000000000000000000" pitchFamily="2" charset="0"/>
                <a:ea typeface="Roboto" panose="02000000000000000000" pitchFamily="2" charset="0"/>
                <a:cs typeface="Roboto" panose="02000000000000000000" pitchFamily="2" charset="0"/>
              </a:rPr>
            </a:br>
            <a:r>
              <a:rPr lang="en-US" sz="1800" dirty="0">
                <a:latin typeface="Roboto" panose="02000000000000000000" pitchFamily="2" charset="0"/>
                <a:ea typeface="Roboto" panose="02000000000000000000" pitchFamily="2" charset="0"/>
                <a:cs typeface="Roboto" panose="02000000000000000000" pitchFamily="2" charset="0"/>
              </a:rPr>
              <a:t>Email – ishanpatel2001@gmail.com</a:t>
            </a:r>
            <a:endParaRPr lang="en-US" dirty="0"/>
          </a:p>
        </p:txBody>
      </p:sp>
    </p:spTree>
    <p:extLst>
      <p:ext uri="{BB962C8B-B14F-4D97-AF65-F5344CB8AC3E}">
        <p14:creationId xmlns:p14="http://schemas.microsoft.com/office/powerpoint/2010/main" val="3491013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67FC-9D35-0F9F-6DE8-4A4E96F98240}"/>
              </a:ext>
            </a:extLst>
          </p:cNvPr>
          <p:cNvSpPr>
            <a:spLocks noGrp="1"/>
          </p:cNvSpPr>
          <p:nvPr>
            <p:ph type="title"/>
          </p:nvPr>
        </p:nvSpPr>
        <p:spPr>
          <a:xfrm>
            <a:off x="1143000" y="609600"/>
            <a:ext cx="9875520" cy="681318"/>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5EAB2822-38D0-5E1B-5C88-33ADBD552364}"/>
              </a:ext>
            </a:extLst>
          </p:cNvPr>
          <p:cNvSpPr>
            <a:spLocks noGrp="1"/>
          </p:cNvSpPr>
          <p:nvPr>
            <p:ph idx="1"/>
          </p:nvPr>
        </p:nvSpPr>
        <p:spPr>
          <a:xfrm>
            <a:off x="1140351" y="1409700"/>
            <a:ext cx="9872871" cy="4038600"/>
          </a:xfrm>
        </p:spPr>
        <p:txBody>
          <a:bodyPr/>
          <a:lstStyle/>
          <a:p>
            <a:r>
              <a:rPr lang="en-US" dirty="0"/>
              <a:t>Now, add this script in the </a:t>
            </a:r>
            <a:r>
              <a:rPr lang="en-US" dirty="0" err="1"/>
              <a:t>url</a:t>
            </a:r>
            <a:r>
              <a:rPr lang="en-US" dirty="0"/>
              <a:t> which can pop up an alert box.</a:t>
            </a:r>
          </a:p>
          <a:p>
            <a:pPr marL="45720" indent="0">
              <a:buNone/>
            </a:pPr>
            <a:r>
              <a:rPr lang="en-US" dirty="0"/>
              <a:t>http://43.204.30.166/search/</a:t>
            </a:r>
            <a:r>
              <a:rPr lang="en-US" dirty="0" err="1"/>
              <a:t>search.php?q</a:t>
            </a:r>
            <a:r>
              <a:rPr lang="en-US" dirty="0"/>
              <a:t>=“&gt;&lt;script&gt;alert(69)&lt;/script&gt;</a:t>
            </a:r>
          </a:p>
          <a:p>
            <a:pPr marL="45720" indent="0">
              <a:buNone/>
            </a:pPr>
            <a:endParaRPr lang="en-US" dirty="0"/>
          </a:p>
          <a:p>
            <a:pPr marL="45720" indent="0">
              <a:buNone/>
            </a:pPr>
            <a:endParaRPr lang="en-US" dirty="0"/>
          </a:p>
        </p:txBody>
      </p:sp>
      <p:pic>
        <p:nvPicPr>
          <p:cNvPr id="5" name="Picture 4">
            <a:extLst>
              <a:ext uri="{FF2B5EF4-FFF2-40B4-BE49-F238E27FC236}">
                <a16:creationId xmlns:a16="http://schemas.microsoft.com/office/drawing/2014/main" id="{06A2447E-767C-A32A-FB7E-94C2A57F7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320" y="2854265"/>
            <a:ext cx="8390347" cy="22252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13162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5D5C-D2D7-003C-2E2A-43948DF18B55}"/>
              </a:ext>
            </a:extLst>
          </p:cNvPr>
          <p:cNvSpPr>
            <a:spLocks noGrp="1"/>
          </p:cNvSpPr>
          <p:nvPr>
            <p:ph type="title"/>
          </p:nvPr>
        </p:nvSpPr>
        <p:spPr>
          <a:xfrm>
            <a:off x="1143000" y="609600"/>
            <a:ext cx="9875520" cy="654424"/>
          </a:xfrm>
        </p:spPr>
        <p:txBody>
          <a:bodyPr>
            <a:normAutofit fontScale="90000"/>
          </a:bodyPr>
          <a:lstStyle/>
          <a:p>
            <a:r>
              <a:rPr lang="en-US" dirty="0"/>
              <a:t>3. Stored Cross Site Scripting (XSS)</a:t>
            </a:r>
          </a:p>
        </p:txBody>
      </p:sp>
      <p:graphicFrame>
        <p:nvGraphicFramePr>
          <p:cNvPr id="4" name="Table 8">
            <a:extLst>
              <a:ext uri="{FF2B5EF4-FFF2-40B4-BE49-F238E27FC236}">
                <a16:creationId xmlns:a16="http://schemas.microsoft.com/office/drawing/2014/main" id="{9625E7D1-EC74-1C69-9097-1439482E640F}"/>
              </a:ext>
            </a:extLst>
          </p:cNvPr>
          <p:cNvGraphicFramePr>
            <a:graphicFrameLocks/>
          </p:cNvGraphicFramePr>
          <p:nvPr>
            <p:extLst>
              <p:ext uri="{D42A27DB-BD31-4B8C-83A1-F6EECF244321}">
                <p14:modId xmlns:p14="http://schemas.microsoft.com/office/powerpoint/2010/main" val="564770622"/>
              </p:ext>
            </p:extLst>
          </p:nvPr>
        </p:nvGraphicFramePr>
        <p:xfrm>
          <a:off x="1142999" y="1629335"/>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DF5EFCCD-E689-451E-DA0A-FB10447B923E}"/>
              </a:ext>
            </a:extLst>
          </p:cNvPr>
          <p:cNvGraphicFramePr>
            <a:graphicFrameLocks noGrp="1"/>
          </p:cNvGraphicFramePr>
          <p:nvPr>
            <p:extLst>
              <p:ext uri="{D42A27DB-BD31-4B8C-83A1-F6EECF244321}">
                <p14:modId xmlns:p14="http://schemas.microsoft.com/office/powerpoint/2010/main" val="4285219976"/>
              </p:ext>
            </p:extLst>
          </p:nvPr>
        </p:nvGraphicFramePr>
        <p:xfrm>
          <a:off x="1142998" y="2000175"/>
          <a:ext cx="9872664" cy="310896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Stored XSS</a:t>
                      </a:r>
                    </a:p>
                    <a:p>
                      <a:pPr algn="ctr"/>
                      <a:r>
                        <a:rPr lang="en-US" dirty="0"/>
                        <a:t>(Severe)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mentioned URL is vulnerable to  stored XSS attack.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http://43.204.30.166/products/details.php?p_id=22(all IDs)</a:t>
                      </a:r>
                    </a:p>
                    <a:p>
                      <a:pPr marL="0" marR="0" lvl="0" indent="0" algn="l" rtl="0">
                        <a:spcBef>
                          <a:spcPts val="0"/>
                        </a:spcBef>
                        <a:spcAft>
                          <a:spcPts val="0"/>
                        </a:spcAft>
                        <a:buClr>
                          <a:schemeClr val="dk1"/>
                        </a:buClr>
                        <a:buSzPts val="1300"/>
                        <a:buFont typeface="Arial"/>
                        <a:buNone/>
                      </a:pPr>
                      <a:endParaRPr lang="en-US" sz="18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Parameters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Customer Review Section</a:t>
                      </a:r>
                    </a:p>
                    <a:p>
                      <a:pPr marL="0" marR="0" lvl="0" indent="0" algn="l" rtl="0">
                        <a:spcBef>
                          <a:spcPts val="0"/>
                        </a:spcBef>
                        <a:spcAft>
                          <a:spcPts val="0"/>
                        </a:spcAft>
                        <a:buClr>
                          <a:schemeClr val="dk1"/>
                        </a:buClr>
                        <a:buSzPts val="1300"/>
                        <a:buFont typeface="Arial"/>
                        <a:buNone/>
                      </a:pPr>
                      <a:endParaRPr lang="en-US" sz="18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Payload:</a:t>
                      </a:r>
                      <a:endParaRPr lang="en-US" dirty="0"/>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&lt;script&gt;alert(69)&lt;/script&gt;</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2791529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5700C-1464-9FA1-CB82-D71EE628F33B}"/>
              </a:ext>
            </a:extLst>
          </p:cNvPr>
          <p:cNvSpPr>
            <a:spLocks noGrp="1"/>
          </p:cNvSpPr>
          <p:nvPr>
            <p:ph type="title"/>
          </p:nvPr>
        </p:nvSpPr>
        <p:spPr>
          <a:xfrm>
            <a:off x="1143000" y="609600"/>
            <a:ext cx="9875520" cy="654424"/>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E20749D5-9E81-B8D2-C140-A341EC126D5B}"/>
              </a:ext>
            </a:extLst>
          </p:cNvPr>
          <p:cNvSpPr>
            <a:spLocks noGrp="1"/>
          </p:cNvSpPr>
          <p:nvPr>
            <p:ph idx="1"/>
          </p:nvPr>
        </p:nvSpPr>
        <p:spPr>
          <a:xfrm>
            <a:off x="1140351" y="1402976"/>
            <a:ext cx="9872871" cy="4038600"/>
          </a:xfrm>
        </p:spPr>
        <p:txBody>
          <a:bodyPr/>
          <a:lstStyle/>
          <a:p>
            <a:r>
              <a:rPr lang="en-US" sz="1800" dirty="0"/>
              <a:t>First navigate to the shopping section and then click on any product listed in the shopping section.</a:t>
            </a:r>
          </a:p>
          <a:p>
            <a:r>
              <a:rPr lang="en-US" sz="1800" dirty="0"/>
              <a:t>You will find a product review comment box below for every product.</a:t>
            </a:r>
          </a:p>
          <a:p>
            <a:pPr marL="45720" indent="0">
              <a:buNone/>
            </a:pPr>
            <a:endParaRPr lang="en-US" dirty="0"/>
          </a:p>
        </p:txBody>
      </p:sp>
      <p:pic>
        <p:nvPicPr>
          <p:cNvPr id="5" name="Picture 4">
            <a:extLst>
              <a:ext uri="{FF2B5EF4-FFF2-40B4-BE49-F238E27FC236}">
                <a16:creationId xmlns:a16="http://schemas.microsoft.com/office/drawing/2014/main" id="{0DFBE4DF-4B72-35B1-512D-A11605E7B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004" y="2393674"/>
            <a:ext cx="6385564" cy="36588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91494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C390-83B2-8BAF-EFCF-9515637D52C9}"/>
              </a:ext>
            </a:extLst>
          </p:cNvPr>
          <p:cNvSpPr>
            <a:spLocks noGrp="1"/>
          </p:cNvSpPr>
          <p:nvPr>
            <p:ph type="title"/>
          </p:nvPr>
        </p:nvSpPr>
        <p:spPr>
          <a:xfrm>
            <a:off x="1143000" y="609600"/>
            <a:ext cx="9875520" cy="950259"/>
          </a:xfrm>
        </p:spPr>
        <p:txBody>
          <a:bodyPr/>
          <a:lstStyle/>
          <a:p>
            <a:r>
              <a:rPr lang="en-US" dirty="0"/>
              <a:t>Security Status – Extremely Vulnerable</a:t>
            </a:r>
          </a:p>
        </p:txBody>
      </p:sp>
      <p:sp>
        <p:nvSpPr>
          <p:cNvPr id="3" name="Content Placeholder 2">
            <a:extLst>
              <a:ext uri="{FF2B5EF4-FFF2-40B4-BE49-F238E27FC236}">
                <a16:creationId xmlns:a16="http://schemas.microsoft.com/office/drawing/2014/main" id="{B15E9272-8046-D9A0-6A3D-EAFB0514EEFC}"/>
              </a:ext>
            </a:extLst>
          </p:cNvPr>
          <p:cNvSpPr>
            <a:spLocks noGrp="1"/>
          </p:cNvSpPr>
          <p:nvPr>
            <p:ph idx="1"/>
          </p:nvPr>
        </p:nvSpPr>
        <p:spPr>
          <a:xfrm>
            <a:off x="1140351" y="1833282"/>
            <a:ext cx="9872871" cy="4038600"/>
          </a:xfrm>
        </p:spPr>
        <p:txBody>
          <a:bodyPr>
            <a:normAutofit/>
          </a:bodyPr>
          <a:lstStyle/>
          <a:p>
            <a:r>
              <a:rPr lang="en-US" sz="1800" b="0" i="0" dirty="0">
                <a:effectLst/>
                <a:ea typeface="Roboto" panose="02000000000000000000" pitchFamily="2" charset="0"/>
                <a:cs typeface="Roboto" panose="02000000000000000000" pitchFamily="2" charset="0"/>
              </a:rPr>
              <a:t>Hackers use SQL Injection to attempt to enter a precisely created SQL commands into a form field rather than the predictable information. The reason for this is to secure a response from the database that will enable the hacker to recognize the construction of the database, including table names.</a:t>
            </a:r>
          </a:p>
          <a:p>
            <a:r>
              <a:rPr lang="en-US" sz="1800" b="0" i="0" dirty="0">
                <a:effectLst/>
                <a:ea typeface="Roboto" panose="02000000000000000000" pitchFamily="2" charset="0"/>
                <a:cs typeface="Roboto" panose="02000000000000000000" pitchFamily="2" charset="0"/>
              </a:rPr>
              <a:t>XSS can allow untrusted users to execute code in the browser of trusted users and access some types of data, such as session cookies, an XSS vulnerability may allow an attacker to take data from users and dynamically include it in web pages and take control of a site or an application if an administrative</a:t>
            </a:r>
          </a:p>
          <a:p>
            <a:r>
              <a:rPr lang="en-US" sz="1800" dirty="0">
                <a:ea typeface="Roboto" panose="02000000000000000000" pitchFamily="2" charset="0"/>
                <a:cs typeface="Roboto" panose="02000000000000000000" pitchFamily="2" charset="0"/>
              </a:rPr>
              <a:t>Using Brute Force Attack Hackers can </a:t>
            </a:r>
            <a:r>
              <a:rPr lang="en-US" sz="1800" b="0" i="0" dirty="0">
                <a:effectLst/>
                <a:ea typeface="Roboto" panose="02000000000000000000" pitchFamily="2" charset="0"/>
                <a:cs typeface="Roboto" panose="02000000000000000000" pitchFamily="2" charset="0"/>
              </a:rPr>
              <a:t>crack passwords, login credentials, and encryption keys. It is a simple yet reliable tactic for gaining unauthorized access to individual accounts and organizations' systems and networks.</a:t>
            </a:r>
          </a:p>
          <a:p>
            <a:r>
              <a:rPr lang="en-US" sz="1800" b="0" i="0" dirty="0">
                <a:effectLst/>
                <a:ea typeface="Roboto" panose="02000000000000000000" pitchFamily="2" charset="0"/>
                <a:cs typeface="Roboto" panose="02000000000000000000" pitchFamily="2" charset="0"/>
              </a:rPr>
              <a:t>Using IDORs, an attacker can simply modify the filename to retrieve a transcript created by another user and potentially obtain user credentials and other sensitive data.</a:t>
            </a:r>
            <a:endParaRPr lang="en-US" sz="18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47605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E34C-E7E7-3253-14CB-4ED8B8CFE46E}"/>
              </a:ext>
            </a:extLst>
          </p:cNvPr>
          <p:cNvSpPr>
            <a:spLocks noGrp="1"/>
          </p:cNvSpPr>
          <p:nvPr>
            <p:ph type="title"/>
          </p:nvPr>
        </p:nvSpPr>
        <p:spPr>
          <a:xfrm>
            <a:off x="1143000" y="609600"/>
            <a:ext cx="9875520" cy="573741"/>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E9AAC432-D7AA-F85E-0280-2DEBB688314D}"/>
              </a:ext>
            </a:extLst>
          </p:cNvPr>
          <p:cNvSpPr>
            <a:spLocks noGrp="1"/>
          </p:cNvSpPr>
          <p:nvPr>
            <p:ph idx="1"/>
          </p:nvPr>
        </p:nvSpPr>
        <p:spPr>
          <a:xfrm>
            <a:off x="1140351" y="1409700"/>
            <a:ext cx="9872871" cy="4038600"/>
          </a:xfrm>
        </p:spPr>
        <p:txBody>
          <a:bodyPr/>
          <a:lstStyle/>
          <a:p>
            <a:r>
              <a:rPr lang="en-US" dirty="0"/>
              <a:t>Now, as it is vulnerable to XSS, an hacker can add various malicious scripts in it. Below is the script which added currently.</a:t>
            </a:r>
          </a:p>
          <a:p>
            <a:pPr marL="45720" indent="0">
              <a:buNone/>
            </a:pPr>
            <a:r>
              <a:rPr lang="en-US" dirty="0"/>
              <a:t>&lt;script&gt;alert(69)&lt;/script&gt;</a:t>
            </a:r>
          </a:p>
          <a:p>
            <a:pPr marL="45720" indent="0">
              <a:buNone/>
            </a:pPr>
            <a:endParaRPr lang="en-US" dirty="0"/>
          </a:p>
        </p:txBody>
      </p:sp>
      <p:pic>
        <p:nvPicPr>
          <p:cNvPr id="5" name="Picture 4">
            <a:extLst>
              <a:ext uri="{FF2B5EF4-FFF2-40B4-BE49-F238E27FC236}">
                <a16:creationId xmlns:a16="http://schemas.microsoft.com/office/drawing/2014/main" id="{8E603F86-0E97-1076-285A-792262ED9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939" y="3190324"/>
            <a:ext cx="4930567" cy="248433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08C11502-2BDE-22EB-EDDC-6F1D547E7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214" y="3190324"/>
            <a:ext cx="4930567" cy="24843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0980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8BE2-8C71-238B-7067-1ED2DAC1DCF0}"/>
              </a:ext>
            </a:extLst>
          </p:cNvPr>
          <p:cNvSpPr>
            <a:spLocks noGrp="1"/>
          </p:cNvSpPr>
          <p:nvPr>
            <p:ph type="title"/>
          </p:nvPr>
        </p:nvSpPr>
        <p:spPr>
          <a:xfrm>
            <a:off x="1143000" y="609600"/>
            <a:ext cx="9875520" cy="591671"/>
          </a:xfrm>
        </p:spPr>
        <p:txBody>
          <a:bodyPr>
            <a:normAutofit fontScale="90000"/>
          </a:bodyPr>
          <a:lstStyle/>
          <a:p>
            <a:r>
              <a:rPr lang="en-US" dirty="0"/>
              <a:t>Proof of Concept (PoC)</a:t>
            </a:r>
          </a:p>
        </p:txBody>
      </p:sp>
      <p:pic>
        <p:nvPicPr>
          <p:cNvPr id="5" name="Content Placeholder 4">
            <a:extLst>
              <a:ext uri="{FF2B5EF4-FFF2-40B4-BE49-F238E27FC236}">
                <a16:creationId xmlns:a16="http://schemas.microsoft.com/office/drawing/2014/main" id="{B198EFAE-DD43-51CD-1F65-C21D6A2CA1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741" y="2277036"/>
            <a:ext cx="5383306" cy="244022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F6806D0-B2E4-1255-227E-3784EA953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661" y="2277036"/>
            <a:ext cx="3845859" cy="24402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8403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7A34-5753-BC02-9691-3901F02617CA}"/>
              </a:ext>
            </a:extLst>
          </p:cNvPr>
          <p:cNvSpPr>
            <a:spLocks noGrp="1"/>
          </p:cNvSpPr>
          <p:nvPr>
            <p:ph type="title"/>
          </p:nvPr>
        </p:nvSpPr>
        <p:spPr>
          <a:xfrm>
            <a:off x="1143000" y="609600"/>
            <a:ext cx="9875520" cy="663388"/>
          </a:xfrm>
        </p:spPr>
        <p:txBody>
          <a:bodyPr>
            <a:normAutofit fontScale="90000"/>
          </a:bodyPr>
          <a:lstStyle/>
          <a:p>
            <a:r>
              <a:rPr lang="en-US" dirty="0"/>
              <a:t>Business Impact - High</a:t>
            </a:r>
          </a:p>
        </p:txBody>
      </p:sp>
      <p:sp>
        <p:nvSpPr>
          <p:cNvPr id="3" name="Content Placeholder 2">
            <a:extLst>
              <a:ext uri="{FF2B5EF4-FFF2-40B4-BE49-F238E27FC236}">
                <a16:creationId xmlns:a16="http://schemas.microsoft.com/office/drawing/2014/main" id="{98B93E82-BECC-7206-4C2D-AA9C72214B16}"/>
              </a:ext>
            </a:extLst>
          </p:cNvPr>
          <p:cNvSpPr>
            <a:spLocks noGrp="1"/>
          </p:cNvSpPr>
          <p:nvPr>
            <p:ph idx="1"/>
          </p:nvPr>
        </p:nvSpPr>
        <p:spPr>
          <a:xfrm>
            <a:off x="1137702" y="1689848"/>
            <a:ext cx="9872871" cy="3922058"/>
          </a:xfrm>
        </p:spPr>
        <p:txBody>
          <a:bodyPr/>
          <a:lstStyle/>
          <a:p>
            <a:pPr algn="l" rtl="0">
              <a:buFont typeface="Arial" panose="020B0604020202020204" pitchFamily="34" charset="0"/>
              <a:buChar char="•"/>
            </a:pPr>
            <a:r>
              <a:rPr lang="en-US" b="0" i="0" dirty="0">
                <a:solidFill>
                  <a:srgbClr val="282829"/>
                </a:solidFill>
                <a:effectLst/>
              </a:rPr>
              <a:t>Redirect page to phishing sites, or fake login pages </a:t>
            </a:r>
            <a:r>
              <a:rPr lang="en-US" b="1" i="1" dirty="0">
                <a:solidFill>
                  <a:srgbClr val="282829"/>
                </a:solidFill>
                <a:effectLst/>
              </a:rPr>
              <a:t>(leading to stealing your credentials)</a:t>
            </a:r>
            <a:endParaRPr lang="en-US" b="0" i="0" dirty="0">
              <a:solidFill>
                <a:srgbClr val="282829"/>
              </a:solidFill>
              <a:effectLst/>
            </a:endParaRPr>
          </a:p>
          <a:p>
            <a:pPr algn="l" rtl="0">
              <a:buFont typeface="Arial" panose="020B0604020202020204" pitchFamily="34" charset="0"/>
              <a:buChar char="•"/>
            </a:pPr>
            <a:r>
              <a:rPr lang="en-US" b="0" i="0" dirty="0">
                <a:solidFill>
                  <a:srgbClr val="282829"/>
                </a:solidFill>
                <a:effectLst/>
              </a:rPr>
              <a:t>Steal the users cookies, allowing them access to other web applications with authenticated sessions</a:t>
            </a:r>
          </a:p>
          <a:p>
            <a:pPr algn="l" rtl="0">
              <a:buFont typeface="Arial" panose="020B0604020202020204" pitchFamily="34" charset="0"/>
              <a:buChar char="•"/>
            </a:pPr>
            <a:r>
              <a:rPr lang="en-US" b="0" i="0" dirty="0">
                <a:solidFill>
                  <a:srgbClr val="282829"/>
                </a:solidFill>
                <a:effectLst/>
              </a:rPr>
              <a:t>Insert links to remotely hosted client side exploits within a html body; with the goal of installing malware on the system (key loggers, remote access tools)</a:t>
            </a:r>
          </a:p>
          <a:p>
            <a:pPr algn="l" rtl="0">
              <a:buFont typeface="Arial" panose="020B0604020202020204" pitchFamily="34" charset="0"/>
              <a:buChar char="•"/>
            </a:pPr>
            <a:r>
              <a:rPr lang="en-US" b="0" i="0" dirty="0">
                <a:solidFill>
                  <a:srgbClr val="282829"/>
                </a:solidFill>
                <a:effectLst/>
              </a:rPr>
              <a:t>Access virtual camera and</a:t>
            </a:r>
          </a:p>
          <a:p>
            <a:pPr algn="l" rtl="0">
              <a:buFont typeface="Arial" panose="020B0604020202020204" pitchFamily="34" charset="0"/>
              <a:buChar char="•"/>
            </a:pPr>
            <a:r>
              <a:rPr lang="en-US" b="0" i="0" dirty="0">
                <a:solidFill>
                  <a:srgbClr val="282829"/>
                </a:solidFill>
                <a:effectLst/>
              </a:rPr>
              <a:t>Corrupt motherboard of your system.</a:t>
            </a:r>
          </a:p>
          <a:p>
            <a:pPr marL="45720" indent="0">
              <a:buNone/>
            </a:pPr>
            <a:endParaRPr lang="en-US" dirty="0"/>
          </a:p>
        </p:txBody>
      </p:sp>
      <p:pic>
        <p:nvPicPr>
          <p:cNvPr id="5" name="Picture 4">
            <a:extLst>
              <a:ext uri="{FF2B5EF4-FFF2-40B4-BE49-F238E27FC236}">
                <a16:creationId xmlns:a16="http://schemas.microsoft.com/office/drawing/2014/main" id="{F297447F-BB35-8059-E87E-389610916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432" y="4200257"/>
            <a:ext cx="4359018" cy="1806097"/>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12D27DB9-4975-ACF1-274F-1D79997AAB51}"/>
              </a:ext>
            </a:extLst>
          </p:cNvPr>
          <p:cNvSpPr/>
          <p:nvPr/>
        </p:nvSpPr>
        <p:spPr>
          <a:xfrm>
            <a:off x="7458635" y="5369859"/>
            <a:ext cx="1766047" cy="242047"/>
          </a:xfrm>
          <a:prstGeom prst="rect">
            <a:avLst/>
          </a:prstGeom>
          <a:noFill/>
          <a:ln w="9525" cap="flat" cmpd="sng" algn="ctr">
            <a:solidFill>
              <a:schemeClr val="accent2"/>
            </a:solidFill>
            <a:prstDash val="solid"/>
            <a:round/>
            <a:headEnd type="none" w="med" len="med"/>
            <a:tailEnd type="none" w="med" len="med"/>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137255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5415-EE85-5F8C-284D-C4B6589F4E1D}"/>
              </a:ext>
            </a:extLst>
          </p:cNvPr>
          <p:cNvSpPr>
            <a:spLocks noGrp="1"/>
          </p:cNvSpPr>
          <p:nvPr>
            <p:ph type="title"/>
          </p:nvPr>
        </p:nvSpPr>
        <p:spPr>
          <a:xfrm>
            <a:off x="1143000" y="609600"/>
            <a:ext cx="9875520" cy="681318"/>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47BE4245-1D85-7C60-2357-154757D0E3B1}"/>
              </a:ext>
            </a:extLst>
          </p:cNvPr>
          <p:cNvSpPr>
            <a:spLocks noGrp="1"/>
          </p:cNvSpPr>
          <p:nvPr>
            <p:ph idx="1"/>
          </p:nvPr>
        </p:nvSpPr>
        <p:spPr>
          <a:xfrm>
            <a:off x="1140351" y="1409700"/>
            <a:ext cx="9872871" cy="4038600"/>
          </a:xfrm>
        </p:spPr>
        <p:txBody>
          <a:bodyPr>
            <a:normAutofit/>
          </a:bodyPr>
          <a:lstStyle/>
          <a:p>
            <a:r>
              <a:rPr lang="en-US" b="0" i="1" dirty="0">
                <a:effectLst/>
              </a:rPr>
              <a:t>escape hatches</a:t>
            </a:r>
            <a:r>
              <a:rPr lang="en-US" b="0" i="0" dirty="0">
                <a:effectLst/>
              </a:rPr>
              <a:t> that frameworks use to directly manipulate the DOM</a:t>
            </a:r>
          </a:p>
          <a:p>
            <a:r>
              <a:rPr lang="en-US" spc="-20" dirty="0">
                <a:ea typeface="Roboto" panose="02000000000000000000" pitchFamily="2" charset="0"/>
                <a:cs typeface="Roboto" panose="02000000000000000000" pitchFamily="2" charset="0"/>
              </a:rPr>
              <a:t>Sanitize</a:t>
            </a:r>
            <a:r>
              <a:rPr lang="en-US" spc="130" dirty="0">
                <a:ea typeface="Roboto" panose="02000000000000000000" pitchFamily="2" charset="0"/>
                <a:cs typeface="Roboto" panose="02000000000000000000" pitchFamily="2" charset="0"/>
              </a:rPr>
              <a:t> </a:t>
            </a:r>
            <a:r>
              <a:rPr lang="en-US" spc="-30" dirty="0">
                <a:ea typeface="Roboto" panose="02000000000000000000" pitchFamily="2" charset="0"/>
                <a:cs typeface="Roboto" panose="02000000000000000000" pitchFamily="2" charset="0"/>
              </a:rPr>
              <a:t>all</a:t>
            </a:r>
            <a:r>
              <a:rPr lang="en-US" spc="65" dirty="0">
                <a:ea typeface="Roboto" panose="02000000000000000000" pitchFamily="2" charset="0"/>
                <a:cs typeface="Roboto" panose="02000000000000000000" pitchFamily="2" charset="0"/>
              </a:rPr>
              <a:t> </a:t>
            </a:r>
            <a:r>
              <a:rPr lang="en-US" spc="10" dirty="0">
                <a:ea typeface="Roboto" panose="02000000000000000000" pitchFamily="2" charset="0"/>
                <a:cs typeface="Roboto" panose="02000000000000000000" pitchFamily="2" charset="0"/>
              </a:rPr>
              <a:t>user</a:t>
            </a:r>
            <a:r>
              <a:rPr lang="en-US" spc="-130" dirty="0">
                <a:ea typeface="Roboto" panose="02000000000000000000" pitchFamily="2" charset="0"/>
                <a:cs typeface="Roboto" panose="02000000000000000000" pitchFamily="2" charset="0"/>
              </a:rPr>
              <a:t> </a:t>
            </a:r>
            <a:r>
              <a:rPr lang="en-US" spc="5" dirty="0">
                <a:ea typeface="Roboto" panose="02000000000000000000" pitchFamily="2" charset="0"/>
                <a:cs typeface="Roboto" panose="02000000000000000000" pitchFamily="2" charset="0"/>
              </a:rPr>
              <a:t>input</a:t>
            </a:r>
            <a:r>
              <a:rPr lang="en-US" spc="-15" dirty="0">
                <a:ea typeface="Roboto" panose="02000000000000000000" pitchFamily="2" charset="0"/>
                <a:cs typeface="Roboto" panose="02000000000000000000" pitchFamily="2" charset="0"/>
              </a:rPr>
              <a:t> </a:t>
            </a:r>
            <a:r>
              <a:rPr lang="en-US" spc="10" dirty="0">
                <a:ea typeface="Roboto" panose="02000000000000000000" pitchFamily="2" charset="0"/>
                <a:cs typeface="Roboto" panose="02000000000000000000" pitchFamily="2" charset="0"/>
              </a:rPr>
              <a:t>and</a:t>
            </a:r>
            <a:r>
              <a:rPr lang="en-US" spc="-60" dirty="0">
                <a:ea typeface="Roboto" panose="02000000000000000000" pitchFamily="2" charset="0"/>
                <a:cs typeface="Roboto" panose="02000000000000000000" pitchFamily="2" charset="0"/>
              </a:rPr>
              <a:t> </a:t>
            </a:r>
            <a:r>
              <a:rPr lang="en-US" spc="-5" dirty="0">
                <a:ea typeface="Roboto" panose="02000000000000000000" pitchFamily="2" charset="0"/>
                <a:cs typeface="Roboto" panose="02000000000000000000" pitchFamily="2" charset="0"/>
              </a:rPr>
              <a:t>block</a:t>
            </a:r>
            <a:r>
              <a:rPr lang="en-US" spc="25" dirty="0">
                <a:ea typeface="Roboto" panose="02000000000000000000" pitchFamily="2" charset="0"/>
                <a:cs typeface="Roboto" panose="02000000000000000000" pitchFamily="2" charset="0"/>
              </a:rPr>
              <a:t> </a:t>
            </a:r>
            <a:r>
              <a:rPr lang="en-US" spc="-5" dirty="0">
                <a:ea typeface="Roboto" panose="02000000000000000000" pitchFamily="2" charset="0"/>
                <a:cs typeface="Roboto" panose="02000000000000000000" pitchFamily="2" charset="0"/>
              </a:rPr>
              <a:t>characters</a:t>
            </a:r>
            <a:r>
              <a:rPr lang="en-US" dirty="0">
                <a:ea typeface="Roboto" panose="02000000000000000000" pitchFamily="2" charset="0"/>
                <a:cs typeface="Roboto" panose="02000000000000000000" pitchFamily="2" charset="0"/>
              </a:rPr>
              <a:t> </a:t>
            </a:r>
            <a:r>
              <a:rPr lang="en-US" spc="25" dirty="0">
                <a:ea typeface="Roboto" panose="02000000000000000000" pitchFamily="2" charset="0"/>
                <a:cs typeface="Roboto" panose="02000000000000000000" pitchFamily="2" charset="0"/>
              </a:rPr>
              <a:t>you</a:t>
            </a:r>
            <a:r>
              <a:rPr lang="en-US" spc="-55" dirty="0">
                <a:ea typeface="Roboto" panose="02000000000000000000" pitchFamily="2" charset="0"/>
                <a:cs typeface="Roboto" panose="02000000000000000000" pitchFamily="2" charset="0"/>
              </a:rPr>
              <a:t> </a:t>
            </a:r>
            <a:r>
              <a:rPr lang="en-US" spc="20" dirty="0">
                <a:ea typeface="Roboto" panose="02000000000000000000" pitchFamily="2" charset="0"/>
                <a:cs typeface="Roboto" panose="02000000000000000000" pitchFamily="2" charset="0"/>
              </a:rPr>
              <a:t>do</a:t>
            </a:r>
            <a:r>
              <a:rPr lang="en-US" spc="-60" dirty="0">
                <a:ea typeface="Roboto" panose="02000000000000000000" pitchFamily="2" charset="0"/>
                <a:cs typeface="Roboto" panose="02000000000000000000" pitchFamily="2" charset="0"/>
              </a:rPr>
              <a:t> </a:t>
            </a:r>
            <a:r>
              <a:rPr lang="en-US" spc="25" dirty="0">
                <a:ea typeface="Roboto" panose="02000000000000000000" pitchFamily="2" charset="0"/>
                <a:cs typeface="Roboto" panose="02000000000000000000" pitchFamily="2" charset="0"/>
              </a:rPr>
              <a:t>not</a:t>
            </a:r>
            <a:r>
              <a:rPr lang="en-US" spc="-100" dirty="0">
                <a:ea typeface="Roboto" panose="02000000000000000000" pitchFamily="2" charset="0"/>
                <a:cs typeface="Roboto" panose="02000000000000000000" pitchFamily="2" charset="0"/>
              </a:rPr>
              <a:t> </a:t>
            </a:r>
            <a:r>
              <a:rPr lang="en-US" spc="5" dirty="0">
                <a:ea typeface="Roboto" panose="02000000000000000000" pitchFamily="2" charset="0"/>
                <a:cs typeface="Roboto" panose="02000000000000000000" pitchFamily="2" charset="0"/>
              </a:rPr>
              <a:t>want.</a:t>
            </a:r>
          </a:p>
          <a:p>
            <a:r>
              <a:rPr lang="en-US" dirty="0">
                <a:ea typeface="Roboto" panose="02000000000000000000" pitchFamily="2" charset="0"/>
                <a:cs typeface="Roboto" panose="02000000000000000000" pitchFamily="2" charset="0"/>
              </a:rPr>
              <a:t>Convert</a:t>
            </a:r>
            <a:r>
              <a:rPr lang="en-US" spc="-15" dirty="0">
                <a:ea typeface="Roboto" panose="02000000000000000000" pitchFamily="2" charset="0"/>
                <a:cs typeface="Roboto" panose="02000000000000000000" pitchFamily="2" charset="0"/>
              </a:rPr>
              <a:t> </a:t>
            </a:r>
            <a:r>
              <a:rPr lang="en-US" spc="-10" dirty="0">
                <a:ea typeface="Roboto" panose="02000000000000000000" pitchFamily="2" charset="0"/>
                <a:cs typeface="Roboto" panose="02000000000000000000" pitchFamily="2" charset="0"/>
              </a:rPr>
              <a:t>special</a:t>
            </a:r>
            <a:r>
              <a:rPr lang="en-US" spc="-15" dirty="0">
                <a:ea typeface="Roboto" panose="02000000000000000000" pitchFamily="2" charset="0"/>
                <a:cs typeface="Roboto" panose="02000000000000000000" pitchFamily="2" charset="0"/>
              </a:rPr>
              <a:t> </a:t>
            </a:r>
            <a:r>
              <a:rPr lang="en-US" spc="-35" dirty="0">
                <a:ea typeface="Roboto" panose="02000000000000000000" pitchFamily="2" charset="0"/>
                <a:cs typeface="Roboto" panose="02000000000000000000" pitchFamily="2" charset="0"/>
              </a:rPr>
              <a:t>HTML</a:t>
            </a:r>
            <a:r>
              <a:rPr lang="en-US" spc="120" dirty="0">
                <a:ea typeface="Roboto" panose="02000000000000000000" pitchFamily="2" charset="0"/>
                <a:cs typeface="Roboto" panose="02000000000000000000" pitchFamily="2" charset="0"/>
              </a:rPr>
              <a:t> </a:t>
            </a:r>
            <a:r>
              <a:rPr lang="en-US" spc="-5" dirty="0">
                <a:ea typeface="Roboto" panose="02000000000000000000" pitchFamily="2" charset="0"/>
                <a:cs typeface="Roboto" panose="02000000000000000000" pitchFamily="2" charset="0"/>
              </a:rPr>
              <a:t>characters</a:t>
            </a:r>
            <a:r>
              <a:rPr lang="en-US" spc="85" dirty="0">
                <a:ea typeface="Roboto" panose="02000000000000000000" pitchFamily="2" charset="0"/>
                <a:cs typeface="Roboto" panose="02000000000000000000" pitchFamily="2" charset="0"/>
              </a:rPr>
              <a:t> </a:t>
            </a:r>
            <a:r>
              <a:rPr lang="en-US" spc="-50" dirty="0">
                <a:ea typeface="Roboto" panose="02000000000000000000" pitchFamily="2" charset="0"/>
                <a:cs typeface="Roboto" panose="02000000000000000000" pitchFamily="2" charset="0"/>
              </a:rPr>
              <a:t>like</a:t>
            </a:r>
            <a:r>
              <a:rPr lang="en-US" spc="140" dirty="0">
                <a:ea typeface="Roboto" panose="02000000000000000000" pitchFamily="2" charset="0"/>
                <a:cs typeface="Roboto" panose="02000000000000000000" pitchFamily="2" charset="0"/>
              </a:rPr>
              <a:t> </a:t>
            </a:r>
            <a:r>
              <a:rPr lang="en-US" dirty="0">
                <a:ea typeface="Roboto" panose="02000000000000000000" pitchFamily="2" charset="0"/>
                <a:cs typeface="Roboto" panose="02000000000000000000" pitchFamily="2" charset="0"/>
              </a:rPr>
              <a:t>‘</a:t>
            </a:r>
            <a:r>
              <a:rPr lang="en-US" spc="35" dirty="0">
                <a:ea typeface="Roboto" panose="02000000000000000000" pitchFamily="2" charset="0"/>
                <a:cs typeface="Roboto" panose="02000000000000000000" pitchFamily="2" charset="0"/>
              </a:rPr>
              <a:t> </a:t>
            </a:r>
            <a:r>
              <a:rPr lang="en-US" dirty="0">
                <a:ea typeface="Roboto" panose="02000000000000000000" pitchFamily="2" charset="0"/>
                <a:cs typeface="Roboto" panose="02000000000000000000" pitchFamily="2" charset="0"/>
              </a:rPr>
              <a:t>“</a:t>
            </a:r>
            <a:r>
              <a:rPr lang="en-US" spc="-25" dirty="0">
                <a:ea typeface="Roboto" panose="02000000000000000000" pitchFamily="2" charset="0"/>
                <a:cs typeface="Roboto" panose="02000000000000000000" pitchFamily="2" charset="0"/>
              </a:rPr>
              <a:t> </a:t>
            </a:r>
            <a:r>
              <a:rPr lang="en-US" dirty="0">
                <a:ea typeface="Roboto" panose="02000000000000000000" pitchFamily="2" charset="0"/>
                <a:cs typeface="Roboto" panose="02000000000000000000" pitchFamily="2" charset="0"/>
              </a:rPr>
              <a:t>&lt;</a:t>
            </a:r>
            <a:r>
              <a:rPr lang="en-US" spc="-25" dirty="0">
                <a:ea typeface="Roboto" panose="02000000000000000000" pitchFamily="2" charset="0"/>
                <a:cs typeface="Roboto" panose="02000000000000000000" pitchFamily="2" charset="0"/>
              </a:rPr>
              <a:t> </a:t>
            </a:r>
            <a:r>
              <a:rPr lang="en-US" dirty="0">
                <a:ea typeface="Roboto" panose="02000000000000000000" pitchFamily="2" charset="0"/>
                <a:cs typeface="Roboto" panose="02000000000000000000" pitchFamily="2" charset="0"/>
              </a:rPr>
              <a:t>&gt;</a:t>
            </a:r>
            <a:r>
              <a:rPr lang="en-US" spc="55" dirty="0">
                <a:ea typeface="Roboto" panose="02000000000000000000" pitchFamily="2" charset="0"/>
                <a:cs typeface="Roboto" panose="02000000000000000000" pitchFamily="2" charset="0"/>
              </a:rPr>
              <a:t> </a:t>
            </a:r>
            <a:r>
              <a:rPr lang="en-US" spc="-10" dirty="0">
                <a:ea typeface="Roboto" panose="02000000000000000000" pitchFamily="2" charset="0"/>
                <a:cs typeface="Roboto" panose="02000000000000000000" pitchFamily="2" charset="0"/>
              </a:rPr>
              <a:t>into</a:t>
            </a:r>
            <a:r>
              <a:rPr lang="en-US" spc="30" dirty="0">
                <a:ea typeface="Roboto" panose="02000000000000000000" pitchFamily="2" charset="0"/>
                <a:cs typeface="Roboto" panose="02000000000000000000" pitchFamily="2" charset="0"/>
              </a:rPr>
              <a:t> </a:t>
            </a:r>
            <a:r>
              <a:rPr lang="en-US" spc="-35" dirty="0">
                <a:ea typeface="Roboto" panose="02000000000000000000" pitchFamily="2" charset="0"/>
                <a:cs typeface="Roboto" panose="02000000000000000000" pitchFamily="2" charset="0"/>
              </a:rPr>
              <a:t>HTML</a:t>
            </a:r>
            <a:r>
              <a:rPr lang="en-US" spc="120" dirty="0">
                <a:ea typeface="Roboto" panose="02000000000000000000" pitchFamily="2" charset="0"/>
                <a:cs typeface="Roboto" panose="02000000000000000000" pitchFamily="2" charset="0"/>
              </a:rPr>
              <a:t> </a:t>
            </a:r>
            <a:r>
              <a:rPr lang="en-US" spc="-20" dirty="0">
                <a:ea typeface="Roboto" panose="02000000000000000000" pitchFamily="2" charset="0"/>
                <a:cs typeface="Roboto" panose="02000000000000000000" pitchFamily="2" charset="0"/>
              </a:rPr>
              <a:t>entities</a:t>
            </a:r>
            <a:r>
              <a:rPr lang="en-US" spc="85" dirty="0">
                <a:ea typeface="Roboto" panose="02000000000000000000" pitchFamily="2" charset="0"/>
                <a:cs typeface="Roboto" panose="02000000000000000000" pitchFamily="2" charset="0"/>
              </a:rPr>
              <a:t> </a:t>
            </a:r>
            <a:r>
              <a:rPr lang="en-US" spc="5" dirty="0">
                <a:ea typeface="Roboto" panose="02000000000000000000" pitchFamily="2" charset="0"/>
                <a:cs typeface="Roboto" panose="02000000000000000000" pitchFamily="2" charset="0"/>
              </a:rPr>
              <a:t>&amp;</a:t>
            </a:r>
            <a:r>
              <a:rPr lang="en-US" spc="5" dirty="0" err="1">
                <a:ea typeface="Roboto" panose="02000000000000000000" pitchFamily="2" charset="0"/>
                <a:cs typeface="Roboto" panose="02000000000000000000" pitchFamily="2" charset="0"/>
              </a:rPr>
              <a:t>quot</a:t>
            </a:r>
            <a:r>
              <a:rPr lang="en-US" spc="5" dirty="0">
                <a:ea typeface="Roboto" panose="02000000000000000000" pitchFamily="2" charset="0"/>
                <a:cs typeface="Roboto" panose="02000000000000000000" pitchFamily="2" charset="0"/>
              </a:rPr>
              <a:t>;</a:t>
            </a:r>
            <a:r>
              <a:rPr lang="en-US" spc="-95" dirty="0">
                <a:ea typeface="Roboto" panose="02000000000000000000" pitchFamily="2" charset="0"/>
                <a:cs typeface="Roboto" panose="02000000000000000000" pitchFamily="2" charset="0"/>
              </a:rPr>
              <a:t> </a:t>
            </a:r>
            <a:r>
              <a:rPr lang="en-US" spc="-15" dirty="0">
                <a:ea typeface="Roboto" panose="02000000000000000000" pitchFamily="2" charset="0"/>
                <a:cs typeface="Roboto" panose="02000000000000000000" pitchFamily="2" charset="0"/>
              </a:rPr>
              <a:t>%22</a:t>
            </a:r>
            <a:r>
              <a:rPr lang="en-US" spc="20" dirty="0">
                <a:ea typeface="Roboto" panose="02000000000000000000" pitchFamily="2" charset="0"/>
                <a:cs typeface="Roboto" panose="02000000000000000000" pitchFamily="2" charset="0"/>
              </a:rPr>
              <a:t> </a:t>
            </a:r>
            <a:r>
              <a:rPr lang="en-US" spc="-30" dirty="0">
                <a:ea typeface="Roboto" panose="02000000000000000000" pitchFamily="2" charset="0"/>
                <a:cs typeface="Roboto" panose="02000000000000000000" pitchFamily="2" charset="0"/>
              </a:rPr>
              <a:t>&amp;</a:t>
            </a:r>
            <a:r>
              <a:rPr lang="en-US" spc="-30" dirty="0" err="1">
                <a:ea typeface="Roboto" panose="02000000000000000000" pitchFamily="2" charset="0"/>
                <a:cs typeface="Roboto" panose="02000000000000000000" pitchFamily="2" charset="0"/>
              </a:rPr>
              <a:t>lt</a:t>
            </a:r>
            <a:r>
              <a:rPr lang="en-US" spc="-30" dirty="0">
                <a:ea typeface="Roboto" panose="02000000000000000000" pitchFamily="2" charset="0"/>
                <a:cs typeface="Roboto" panose="02000000000000000000" pitchFamily="2" charset="0"/>
              </a:rPr>
              <a:t>;</a:t>
            </a:r>
            <a:r>
              <a:rPr lang="en-US" spc="75" dirty="0">
                <a:ea typeface="Roboto" panose="02000000000000000000" pitchFamily="2" charset="0"/>
                <a:cs typeface="Roboto" panose="02000000000000000000" pitchFamily="2" charset="0"/>
              </a:rPr>
              <a:t> </a:t>
            </a:r>
            <a:r>
              <a:rPr lang="en-US" spc="-20" dirty="0">
                <a:ea typeface="Roboto" panose="02000000000000000000" pitchFamily="2" charset="0"/>
                <a:cs typeface="Roboto" panose="02000000000000000000" pitchFamily="2" charset="0"/>
              </a:rPr>
              <a:t>&amp;</a:t>
            </a:r>
            <a:r>
              <a:rPr lang="en-US" spc="-20" dirty="0" err="1">
                <a:ea typeface="Roboto" panose="02000000000000000000" pitchFamily="2" charset="0"/>
                <a:cs typeface="Roboto" panose="02000000000000000000" pitchFamily="2" charset="0"/>
              </a:rPr>
              <a:t>gt</a:t>
            </a:r>
            <a:r>
              <a:rPr lang="en-US" spc="-20" dirty="0">
                <a:ea typeface="Roboto" panose="02000000000000000000" pitchFamily="2" charset="0"/>
                <a:cs typeface="Roboto" panose="02000000000000000000" pitchFamily="2" charset="0"/>
              </a:rPr>
              <a:t>;</a:t>
            </a:r>
          </a:p>
          <a:p>
            <a:r>
              <a:rPr lang="en-US" dirty="0">
                <a:ea typeface="Roboto" panose="02000000000000000000" pitchFamily="2" charset="0"/>
                <a:cs typeface="Roboto" panose="02000000000000000000" pitchFamily="2" charset="0"/>
              </a:rPr>
              <a:t>before</a:t>
            </a:r>
            <a:r>
              <a:rPr lang="en-US" spc="-40" dirty="0">
                <a:ea typeface="Roboto" panose="02000000000000000000" pitchFamily="2" charset="0"/>
                <a:cs typeface="Roboto" panose="02000000000000000000" pitchFamily="2" charset="0"/>
              </a:rPr>
              <a:t> </a:t>
            </a:r>
            <a:r>
              <a:rPr lang="en-US" spc="-10" dirty="0">
                <a:ea typeface="Roboto" panose="02000000000000000000" pitchFamily="2" charset="0"/>
                <a:cs typeface="Roboto" panose="02000000000000000000" pitchFamily="2" charset="0"/>
              </a:rPr>
              <a:t>printing</a:t>
            </a:r>
            <a:r>
              <a:rPr lang="en-US" spc="5" dirty="0">
                <a:ea typeface="Roboto" panose="02000000000000000000" pitchFamily="2" charset="0"/>
                <a:cs typeface="Roboto" panose="02000000000000000000" pitchFamily="2" charset="0"/>
              </a:rPr>
              <a:t> </a:t>
            </a:r>
            <a:r>
              <a:rPr lang="en-US" spc="10" dirty="0">
                <a:ea typeface="Roboto" panose="02000000000000000000" pitchFamily="2" charset="0"/>
                <a:cs typeface="Roboto" panose="02000000000000000000" pitchFamily="2" charset="0"/>
              </a:rPr>
              <a:t>them</a:t>
            </a:r>
            <a:r>
              <a:rPr lang="en-US" spc="-70" dirty="0">
                <a:ea typeface="Roboto" panose="02000000000000000000" pitchFamily="2" charset="0"/>
                <a:cs typeface="Roboto" panose="02000000000000000000" pitchFamily="2" charset="0"/>
              </a:rPr>
              <a:t> </a:t>
            </a:r>
            <a:r>
              <a:rPr lang="en-US" spc="20" dirty="0">
                <a:ea typeface="Roboto" panose="02000000000000000000" pitchFamily="2" charset="0"/>
                <a:cs typeface="Roboto" panose="02000000000000000000" pitchFamily="2" charset="0"/>
              </a:rPr>
              <a:t>on</a:t>
            </a:r>
            <a:r>
              <a:rPr lang="en-US" spc="-70" dirty="0">
                <a:ea typeface="Roboto" panose="02000000000000000000" pitchFamily="2" charset="0"/>
                <a:cs typeface="Roboto" panose="02000000000000000000" pitchFamily="2" charset="0"/>
              </a:rPr>
              <a:t> </a:t>
            </a:r>
            <a:r>
              <a:rPr lang="en-US" spc="15" dirty="0">
                <a:ea typeface="Roboto" panose="02000000000000000000" pitchFamily="2" charset="0"/>
                <a:cs typeface="Roboto" panose="02000000000000000000" pitchFamily="2" charset="0"/>
              </a:rPr>
              <a:t>the</a:t>
            </a:r>
            <a:r>
              <a:rPr lang="en-US" spc="-40" dirty="0">
                <a:ea typeface="Roboto" panose="02000000000000000000" pitchFamily="2" charset="0"/>
                <a:cs typeface="Roboto" panose="02000000000000000000" pitchFamily="2" charset="0"/>
              </a:rPr>
              <a:t> </a:t>
            </a:r>
            <a:r>
              <a:rPr lang="en-US" spc="-5" dirty="0">
                <a:ea typeface="Roboto" panose="02000000000000000000" pitchFamily="2" charset="0"/>
                <a:cs typeface="Roboto" panose="02000000000000000000" pitchFamily="2" charset="0"/>
              </a:rPr>
              <a:t>website.</a:t>
            </a:r>
            <a:endParaRPr lang="en-US" dirty="0">
              <a:ea typeface="Roboto" panose="02000000000000000000" pitchFamily="2" charset="0"/>
              <a:cs typeface="Roboto" panose="02000000000000000000" pitchFamily="2" charset="0"/>
            </a:endParaRPr>
          </a:p>
          <a:p>
            <a:pPr marL="45720" indent="0">
              <a:buNone/>
            </a:pPr>
            <a:endParaRPr lang="en-US" sz="2000" dirty="0">
              <a:latin typeface="Times New Roman"/>
              <a:cs typeface="Times New Roman"/>
            </a:endParaRPr>
          </a:p>
          <a:p>
            <a:endParaRPr lang="en-US" sz="2000" dirty="0">
              <a:latin typeface="Times New Roman"/>
              <a:cs typeface="Times New Roman"/>
            </a:endParaRPr>
          </a:p>
          <a:p>
            <a:endParaRPr lang="en-US" b="0" i="0" dirty="0">
              <a:effectLst/>
              <a:latin typeface="Roboto" panose="02000000000000000000" pitchFamily="2" charset="0"/>
            </a:endParaRPr>
          </a:p>
          <a:p>
            <a:pPr marL="45720" indent="0">
              <a:buNone/>
            </a:pPr>
            <a:endParaRPr lang="en-US" dirty="0"/>
          </a:p>
        </p:txBody>
      </p:sp>
    </p:spTree>
    <p:extLst>
      <p:ext uri="{BB962C8B-B14F-4D97-AF65-F5344CB8AC3E}">
        <p14:creationId xmlns:p14="http://schemas.microsoft.com/office/powerpoint/2010/main" val="2686407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438E-B3A1-5938-29A1-18572E593E61}"/>
              </a:ext>
            </a:extLst>
          </p:cNvPr>
          <p:cNvSpPr>
            <a:spLocks noGrp="1"/>
          </p:cNvSpPr>
          <p:nvPr>
            <p:ph type="title"/>
          </p:nvPr>
        </p:nvSpPr>
        <p:spPr>
          <a:xfrm>
            <a:off x="1143000" y="609600"/>
            <a:ext cx="9875520" cy="582706"/>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37421B36-0C20-C3BE-116F-1F1BCA55E62F}"/>
              </a:ext>
            </a:extLst>
          </p:cNvPr>
          <p:cNvSpPr>
            <a:spLocks noGrp="1"/>
          </p:cNvSpPr>
          <p:nvPr>
            <p:ph idx="1"/>
          </p:nvPr>
        </p:nvSpPr>
        <p:spPr>
          <a:xfrm>
            <a:off x="1143000" y="1734671"/>
            <a:ext cx="9872871" cy="4038600"/>
          </a:xfrm>
        </p:spPr>
        <p:txBody>
          <a:bodyPr/>
          <a:lstStyle/>
          <a:p>
            <a:r>
              <a:rPr lang="en-US" dirty="0">
                <a:hlinkClick r:id="rId2"/>
              </a:rPr>
              <a:t>https://cheatsheetseries.owasp.org/cheatsheets/Cross_Site_Scripting_Prevention_Cheat_Sheet.html</a:t>
            </a:r>
            <a:endParaRPr lang="en-US" dirty="0"/>
          </a:p>
          <a:p>
            <a:r>
              <a:rPr lang="en-US" dirty="0">
                <a:hlinkClick r:id="rId3"/>
              </a:rPr>
              <a:t>https://owasp.org/www-community/attacks/xss/</a:t>
            </a:r>
            <a:endParaRPr lang="en-US" dirty="0"/>
          </a:p>
          <a:p>
            <a:pPr marL="45720" indent="0">
              <a:buNone/>
            </a:pPr>
            <a:endParaRPr lang="en-US" dirty="0"/>
          </a:p>
        </p:txBody>
      </p:sp>
    </p:spTree>
    <p:extLst>
      <p:ext uri="{BB962C8B-B14F-4D97-AF65-F5344CB8AC3E}">
        <p14:creationId xmlns:p14="http://schemas.microsoft.com/office/powerpoint/2010/main" val="362303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FE11-1A3E-4F19-4BEC-495454CBDB3E}"/>
              </a:ext>
            </a:extLst>
          </p:cNvPr>
          <p:cNvSpPr>
            <a:spLocks noGrp="1"/>
          </p:cNvSpPr>
          <p:nvPr>
            <p:ph type="title"/>
          </p:nvPr>
        </p:nvSpPr>
        <p:spPr>
          <a:xfrm>
            <a:off x="1143000" y="609600"/>
            <a:ext cx="9875520" cy="726141"/>
          </a:xfrm>
        </p:spPr>
        <p:txBody>
          <a:bodyPr>
            <a:normAutofit/>
          </a:bodyPr>
          <a:lstStyle/>
          <a:p>
            <a:r>
              <a:rPr lang="en-US" dirty="0"/>
              <a:t>4. Insecure Direct Object Reference (IDOR)</a:t>
            </a:r>
          </a:p>
        </p:txBody>
      </p:sp>
      <p:graphicFrame>
        <p:nvGraphicFramePr>
          <p:cNvPr id="4" name="Table 8">
            <a:extLst>
              <a:ext uri="{FF2B5EF4-FFF2-40B4-BE49-F238E27FC236}">
                <a16:creationId xmlns:a16="http://schemas.microsoft.com/office/drawing/2014/main" id="{8712E4DF-7DBB-3ACA-CF43-5FD2FE4BE44D}"/>
              </a:ext>
            </a:extLst>
          </p:cNvPr>
          <p:cNvGraphicFramePr>
            <a:graphicFrameLocks/>
          </p:cNvGraphicFramePr>
          <p:nvPr>
            <p:extLst>
              <p:ext uri="{D42A27DB-BD31-4B8C-83A1-F6EECF244321}">
                <p14:modId xmlns:p14="http://schemas.microsoft.com/office/powerpoint/2010/main" val="3408195497"/>
              </p:ext>
            </p:extLst>
          </p:nvPr>
        </p:nvGraphicFramePr>
        <p:xfrm>
          <a:off x="1140351" y="1628289"/>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7FD485AF-2595-C9BB-91CA-E2D128B75AF6}"/>
              </a:ext>
            </a:extLst>
          </p:cNvPr>
          <p:cNvGraphicFramePr>
            <a:graphicFrameLocks noGrp="1"/>
          </p:cNvGraphicFramePr>
          <p:nvPr>
            <p:extLst>
              <p:ext uri="{D42A27DB-BD31-4B8C-83A1-F6EECF244321}">
                <p14:modId xmlns:p14="http://schemas.microsoft.com/office/powerpoint/2010/main" val="3153324433"/>
              </p:ext>
            </p:extLst>
          </p:nvPr>
        </p:nvGraphicFramePr>
        <p:xfrm>
          <a:off x="1140350" y="1999129"/>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t>Insecure Direct Object Reference</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mentioned URL is vulnerable to Insecure Direct Object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http://43.204.30.166/orders/orders.php?customer=16(all ID)</a:t>
                      </a:r>
                      <a:endParaRPr lang="en-US" sz="18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Parameters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customer (GET parameter)</a:t>
                      </a:r>
                      <a:endParaRPr lang="en-US" dirty="0"/>
                    </a:p>
                    <a:p>
                      <a:pPr marL="285750" marR="0" lvl="0" indent="-203200" algn="l" rtl="0">
                        <a:spcBef>
                          <a:spcPts val="0"/>
                        </a:spcBef>
                        <a:spcAft>
                          <a:spcPts val="0"/>
                        </a:spcAft>
                        <a:buClr>
                          <a:schemeClr val="dk1"/>
                        </a:buClr>
                        <a:buSzPts val="1300"/>
                        <a:buFont typeface="Arial"/>
                        <a:buNone/>
                      </a:pPr>
                      <a:endParaRPr lang="en-US" sz="1800" b="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1778559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E13C-7DEC-326A-D019-670843A636B4}"/>
              </a:ext>
            </a:extLst>
          </p:cNvPr>
          <p:cNvSpPr>
            <a:spLocks noGrp="1"/>
          </p:cNvSpPr>
          <p:nvPr>
            <p:ph type="title"/>
          </p:nvPr>
        </p:nvSpPr>
        <p:spPr>
          <a:xfrm>
            <a:off x="1143000" y="609600"/>
            <a:ext cx="9875520" cy="806824"/>
          </a:xfrm>
        </p:spPr>
        <p:txBody>
          <a:bodyPr>
            <a:normAutofit/>
          </a:bodyPr>
          <a:lstStyle/>
          <a:p>
            <a:r>
              <a:rPr lang="en-US" dirty="0"/>
              <a:t>4. Insecure Direct Object Reference (IDOR)</a:t>
            </a:r>
          </a:p>
        </p:txBody>
      </p:sp>
      <p:graphicFrame>
        <p:nvGraphicFramePr>
          <p:cNvPr id="4" name="Table 8">
            <a:extLst>
              <a:ext uri="{FF2B5EF4-FFF2-40B4-BE49-F238E27FC236}">
                <a16:creationId xmlns:a16="http://schemas.microsoft.com/office/drawing/2014/main" id="{F3208323-AC3C-78DD-838A-16E93B23BF46}"/>
              </a:ext>
            </a:extLst>
          </p:cNvPr>
          <p:cNvGraphicFramePr>
            <a:graphicFrameLocks/>
          </p:cNvGraphicFramePr>
          <p:nvPr>
            <p:extLst>
              <p:ext uri="{D42A27DB-BD31-4B8C-83A1-F6EECF244321}">
                <p14:modId xmlns:p14="http://schemas.microsoft.com/office/powerpoint/2010/main" val="3315998331"/>
              </p:ext>
            </p:extLst>
          </p:nvPr>
        </p:nvGraphicFramePr>
        <p:xfrm>
          <a:off x="1176337" y="1889909"/>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42AD7A91-27BF-9F0D-3B3F-D7A140323897}"/>
              </a:ext>
            </a:extLst>
          </p:cNvPr>
          <p:cNvGraphicFramePr>
            <a:graphicFrameLocks noGrp="1"/>
          </p:cNvGraphicFramePr>
          <p:nvPr>
            <p:extLst>
              <p:ext uri="{D42A27DB-BD31-4B8C-83A1-F6EECF244321}">
                <p14:modId xmlns:p14="http://schemas.microsoft.com/office/powerpoint/2010/main" val="1360445139"/>
              </p:ext>
            </p:extLst>
          </p:nvPr>
        </p:nvGraphicFramePr>
        <p:xfrm>
          <a:off x="1176337" y="2260749"/>
          <a:ext cx="9872664" cy="3657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Insecure Direct Object Reference</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mentioned are some other URLs which are vulnerable to Insecure Direct Object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http://43.204.30.166/profile/16/edit/ (all ID)</a:t>
                      </a: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http://43.204.30.166/forum/index.php?u=/user/profile/1</a:t>
                      </a: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Parameters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/profile/ (GET parameter)</a:t>
                      </a: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u=/user/profile (GET parameter)</a:t>
                      </a:r>
                      <a:endParaRPr lang="en-US" dirty="0"/>
                    </a:p>
                    <a:p>
                      <a:pPr marL="285750" marR="0" lvl="0" indent="-203200" algn="l" rtl="0">
                        <a:spcBef>
                          <a:spcPts val="0"/>
                        </a:spcBef>
                        <a:spcAft>
                          <a:spcPts val="0"/>
                        </a:spcAft>
                        <a:buClr>
                          <a:schemeClr val="dk1"/>
                        </a:buClr>
                        <a:buSzPts val="1300"/>
                        <a:buFont typeface="Arial"/>
                        <a:buNone/>
                      </a:pPr>
                      <a:endParaRPr lang="en-US" sz="1800" b="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810184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7BB1-A3DF-2B6D-B3F2-44B50D84E302}"/>
              </a:ext>
            </a:extLst>
          </p:cNvPr>
          <p:cNvSpPr>
            <a:spLocks noGrp="1"/>
          </p:cNvSpPr>
          <p:nvPr>
            <p:ph type="title"/>
          </p:nvPr>
        </p:nvSpPr>
        <p:spPr>
          <a:xfrm>
            <a:off x="1143000" y="609600"/>
            <a:ext cx="9875520" cy="645459"/>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4D30C70C-8EF1-B8F9-E4FC-0384C0BEE446}"/>
              </a:ext>
            </a:extLst>
          </p:cNvPr>
          <p:cNvSpPr>
            <a:spLocks noGrp="1"/>
          </p:cNvSpPr>
          <p:nvPr>
            <p:ph idx="1"/>
          </p:nvPr>
        </p:nvSpPr>
        <p:spPr>
          <a:xfrm>
            <a:off x="1140351" y="1340223"/>
            <a:ext cx="9872871" cy="4038600"/>
          </a:xfrm>
        </p:spPr>
        <p:txBody>
          <a:bodyPr/>
          <a:lstStyle/>
          <a:p>
            <a:r>
              <a:rPr lang="en-US" sz="1800" dirty="0"/>
              <a:t>First, login to your account then go to the my orders section. Here you can see in the </a:t>
            </a:r>
            <a:r>
              <a:rPr lang="en-US" sz="1800" dirty="0" err="1"/>
              <a:t>url</a:t>
            </a:r>
            <a:r>
              <a:rPr lang="en-US" sz="1800" dirty="0"/>
              <a:t> the customer ID. </a:t>
            </a:r>
            <a:r>
              <a:rPr lang="en-US" sz="1800" b="0" i="0" u="none" strike="noStrike" dirty="0">
                <a:solidFill>
                  <a:schemeClr val="dk1"/>
                </a:solidFill>
                <a:latin typeface="Calibri"/>
                <a:ea typeface="Calibri"/>
                <a:cs typeface="Calibri"/>
                <a:sym typeface="Calibri"/>
              </a:rPr>
              <a:t>http://43.204.30.166/orders/orders.php?customer=16 </a:t>
            </a:r>
          </a:p>
          <a:p>
            <a:r>
              <a:rPr lang="en-US" sz="1800" dirty="0">
                <a:solidFill>
                  <a:schemeClr val="dk1"/>
                </a:solidFill>
                <a:latin typeface="Calibri"/>
                <a:ea typeface="Calibri"/>
                <a:cs typeface="Calibri"/>
                <a:sym typeface="Calibri"/>
              </a:rPr>
              <a:t>The receipt gives important details about the customer like address, phone number etc.</a:t>
            </a:r>
          </a:p>
          <a:p>
            <a:pPr marL="45720" indent="0">
              <a:buNone/>
            </a:pPr>
            <a:endParaRPr lang="en-US" dirty="0"/>
          </a:p>
        </p:txBody>
      </p:sp>
      <p:pic>
        <p:nvPicPr>
          <p:cNvPr id="5" name="Picture 4">
            <a:extLst>
              <a:ext uri="{FF2B5EF4-FFF2-40B4-BE49-F238E27FC236}">
                <a16:creationId xmlns:a16="http://schemas.microsoft.com/office/drawing/2014/main" id="{A2B8A6DE-BA61-4D60-F5CD-C24755522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136" y="2518680"/>
            <a:ext cx="5974017" cy="38589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2522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29B5-2341-CEA3-5D8E-61C0DE934F73}"/>
              </a:ext>
            </a:extLst>
          </p:cNvPr>
          <p:cNvSpPr>
            <a:spLocks noGrp="1"/>
          </p:cNvSpPr>
          <p:nvPr>
            <p:ph type="title"/>
          </p:nvPr>
        </p:nvSpPr>
        <p:spPr>
          <a:xfrm>
            <a:off x="1143000" y="609600"/>
            <a:ext cx="9875520" cy="618565"/>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F171CAF0-BA34-A416-FD7C-653A3E62B695}"/>
              </a:ext>
            </a:extLst>
          </p:cNvPr>
          <p:cNvSpPr>
            <a:spLocks noGrp="1"/>
          </p:cNvSpPr>
          <p:nvPr>
            <p:ph idx="1"/>
          </p:nvPr>
        </p:nvSpPr>
        <p:spPr>
          <a:xfrm>
            <a:off x="1145649" y="1322294"/>
            <a:ext cx="9872871" cy="4038600"/>
          </a:xfrm>
        </p:spPr>
        <p:txBody>
          <a:bodyPr/>
          <a:lstStyle/>
          <a:p>
            <a:r>
              <a:rPr lang="en-US" dirty="0"/>
              <a:t>Now, we will intercept the request and brute force the </a:t>
            </a:r>
            <a:r>
              <a:rPr lang="en-US" dirty="0" err="1"/>
              <a:t>order_ID</a:t>
            </a:r>
            <a:r>
              <a:rPr lang="en-US" dirty="0"/>
              <a:t>. From this we will get the details of other users.</a:t>
            </a:r>
          </a:p>
          <a:p>
            <a:pPr marL="45720" indent="0">
              <a:buNone/>
            </a:pPr>
            <a:endParaRPr lang="en-US" dirty="0"/>
          </a:p>
        </p:txBody>
      </p:sp>
      <p:pic>
        <p:nvPicPr>
          <p:cNvPr id="5" name="Picture 4">
            <a:extLst>
              <a:ext uri="{FF2B5EF4-FFF2-40B4-BE49-F238E27FC236}">
                <a16:creationId xmlns:a16="http://schemas.microsoft.com/office/drawing/2014/main" id="{736EEF77-7E3A-3980-822C-D385B05B1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504" y="2209799"/>
            <a:ext cx="8841768" cy="4038601"/>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7EE3CBD5-B75A-1F0D-1507-CC2E402A5E94}"/>
              </a:ext>
            </a:extLst>
          </p:cNvPr>
          <p:cNvSpPr/>
          <p:nvPr/>
        </p:nvSpPr>
        <p:spPr>
          <a:xfrm>
            <a:off x="4231341" y="4410634"/>
            <a:ext cx="3532094" cy="1837765"/>
          </a:xfrm>
          <a:prstGeom prst="rect">
            <a:avLst/>
          </a:prstGeom>
          <a:noFill/>
          <a:ln w="9525" cap="flat" cmpd="sng" algn="ctr">
            <a:solidFill>
              <a:schemeClr val="accent2"/>
            </a:solidFill>
            <a:prstDash val="solid"/>
            <a:round/>
            <a:headEnd type="none" w="med" len="med"/>
            <a:tailEnd type="none" w="med" len="med"/>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55808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A30A-1469-053E-9541-F6454E912160}"/>
              </a:ext>
            </a:extLst>
          </p:cNvPr>
          <p:cNvSpPr>
            <a:spLocks noGrp="1"/>
          </p:cNvSpPr>
          <p:nvPr>
            <p:ph type="title"/>
          </p:nvPr>
        </p:nvSpPr>
        <p:spPr>
          <a:xfrm>
            <a:off x="1143000" y="609600"/>
            <a:ext cx="9875520" cy="546847"/>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23DFCAB5-6C75-47FF-C280-A25A49D120CA}"/>
              </a:ext>
            </a:extLst>
          </p:cNvPr>
          <p:cNvSpPr>
            <a:spLocks noGrp="1"/>
          </p:cNvSpPr>
          <p:nvPr>
            <p:ph idx="1"/>
          </p:nvPr>
        </p:nvSpPr>
        <p:spPr>
          <a:xfrm>
            <a:off x="1159564" y="1286436"/>
            <a:ext cx="9872871" cy="4038600"/>
          </a:xfrm>
        </p:spPr>
        <p:txBody>
          <a:bodyPr/>
          <a:lstStyle/>
          <a:p>
            <a:r>
              <a:rPr lang="en-US" dirty="0"/>
              <a:t>In the edit profile section (shopping website), we can brute force the ID to view other user’s details.</a:t>
            </a:r>
          </a:p>
          <a:p>
            <a:pPr marL="45720" indent="0">
              <a:buNone/>
            </a:pPr>
            <a:endParaRPr lang="en-US" dirty="0"/>
          </a:p>
        </p:txBody>
      </p:sp>
      <p:pic>
        <p:nvPicPr>
          <p:cNvPr id="5" name="Picture 4">
            <a:extLst>
              <a:ext uri="{FF2B5EF4-FFF2-40B4-BE49-F238E27FC236}">
                <a16:creationId xmlns:a16="http://schemas.microsoft.com/office/drawing/2014/main" id="{75F24ED1-322D-2F8F-2711-D562DBFB970B}"/>
              </a:ext>
            </a:extLst>
          </p:cNvPr>
          <p:cNvPicPr>
            <a:picLocks noChangeAspect="1"/>
          </p:cNvPicPr>
          <p:nvPr/>
        </p:nvPicPr>
        <p:blipFill rotWithShape="1">
          <a:blip r:embed="rId2">
            <a:extLst>
              <a:ext uri="{28A0092B-C50C-407E-A947-70E740481C1C}">
                <a14:useLocalDpi xmlns:a14="http://schemas.microsoft.com/office/drawing/2010/main" val="0"/>
              </a:ext>
            </a:extLst>
          </a:blip>
          <a:srcRect r="69482" b="70826"/>
          <a:stretch/>
        </p:blipFill>
        <p:spPr>
          <a:xfrm>
            <a:off x="1143000" y="2831053"/>
            <a:ext cx="3755556" cy="192024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8FDD96C5-25A7-2763-F755-8933158A3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990" y="1779493"/>
            <a:ext cx="5305481" cy="4647304"/>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3E1D85C5-9647-8DAC-EB98-E860D41E46AA}"/>
              </a:ext>
            </a:extLst>
          </p:cNvPr>
          <p:cNvSpPr/>
          <p:nvPr/>
        </p:nvSpPr>
        <p:spPr>
          <a:xfrm>
            <a:off x="6840071" y="4679576"/>
            <a:ext cx="2716305" cy="1747221"/>
          </a:xfrm>
          <a:prstGeom prst="rect">
            <a:avLst/>
          </a:prstGeom>
          <a:noFill/>
          <a:ln w="9525" cap="flat" cmpd="sng" algn="ctr">
            <a:solidFill>
              <a:schemeClr val="accent2"/>
            </a:solidFill>
            <a:prstDash val="solid"/>
            <a:round/>
            <a:headEnd type="none" w="med" len="med"/>
            <a:tailEnd type="none" w="med" len="med"/>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69777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6F65-34B2-24EA-8D2F-0F2D986B167F}"/>
              </a:ext>
            </a:extLst>
          </p:cNvPr>
          <p:cNvSpPr>
            <a:spLocks noGrp="1"/>
          </p:cNvSpPr>
          <p:nvPr>
            <p:ph type="title"/>
          </p:nvPr>
        </p:nvSpPr>
        <p:spPr>
          <a:xfrm>
            <a:off x="1143000" y="609600"/>
            <a:ext cx="9875520" cy="905435"/>
          </a:xfrm>
        </p:spPr>
        <p:txBody>
          <a:bodyPr/>
          <a:lstStyle/>
          <a:p>
            <a:r>
              <a:rPr lang="en-US" dirty="0"/>
              <a:t>Vulnerability Statistics</a:t>
            </a:r>
          </a:p>
        </p:txBody>
      </p:sp>
      <p:sp>
        <p:nvSpPr>
          <p:cNvPr id="3" name="Content Placeholder 2">
            <a:extLst>
              <a:ext uri="{FF2B5EF4-FFF2-40B4-BE49-F238E27FC236}">
                <a16:creationId xmlns:a16="http://schemas.microsoft.com/office/drawing/2014/main" id="{C9B77964-E6D5-D861-C7E9-59470150C911}"/>
              </a:ext>
            </a:extLst>
          </p:cNvPr>
          <p:cNvSpPr>
            <a:spLocks noGrp="1"/>
          </p:cNvSpPr>
          <p:nvPr>
            <p:ph idx="1"/>
          </p:nvPr>
        </p:nvSpPr>
        <p:spPr>
          <a:xfrm>
            <a:off x="1140351" y="1680882"/>
            <a:ext cx="9872871" cy="4038600"/>
          </a:xfrm>
        </p:spPr>
        <p:txBody>
          <a:bodyPr/>
          <a:lstStyle/>
          <a:p>
            <a:pPr marL="45720" indent="0">
              <a:buNone/>
            </a:pPr>
            <a:endParaRPr lang="en-US" dirty="0"/>
          </a:p>
          <a:p>
            <a:pPr marL="45720" indent="0">
              <a:buNone/>
            </a:pPr>
            <a:endParaRPr lang="en-US" dirty="0"/>
          </a:p>
        </p:txBody>
      </p:sp>
      <p:graphicFrame>
        <p:nvGraphicFramePr>
          <p:cNvPr id="4" name="Table 4">
            <a:extLst>
              <a:ext uri="{FF2B5EF4-FFF2-40B4-BE49-F238E27FC236}">
                <a16:creationId xmlns:a16="http://schemas.microsoft.com/office/drawing/2014/main" id="{00E9D52D-37BD-B71F-012C-5EC60B9C7F68}"/>
              </a:ext>
            </a:extLst>
          </p:cNvPr>
          <p:cNvGraphicFramePr>
            <a:graphicFrameLocks noGrp="1"/>
          </p:cNvGraphicFramePr>
          <p:nvPr>
            <p:extLst>
              <p:ext uri="{D42A27DB-BD31-4B8C-83A1-F6EECF244321}">
                <p14:modId xmlns:p14="http://schemas.microsoft.com/office/powerpoint/2010/main" val="59330627"/>
              </p:ext>
            </p:extLst>
          </p:nvPr>
        </p:nvGraphicFramePr>
        <p:xfrm>
          <a:off x="1521012" y="2064371"/>
          <a:ext cx="2280023" cy="1252570"/>
        </p:xfrm>
        <a:graphic>
          <a:graphicData uri="http://schemas.openxmlformats.org/drawingml/2006/table">
            <a:tbl>
              <a:tblPr firstRow="1" bandRow="1">
                <a:tableStyleId>{21E4AEA4-8DFA-4A89-87EB-49C32662AFE0}</a:tableStyleId>
              </a:tblPr>
              <a:tblGrid>
                <a:gridCol w="2280023">
                  <a:extLst>
                    <a:ext uri="{9D8B030D-6E8A-4147-A177-3AD203B41FA5}">
                      <a16:colId xmlns:a16="http://schemas.microsoft.com/office/drawing/2014/main" val="2129808461"/>
                    </a:ext>
                  </a:extLst>
                </a:gridCol>
              </a:tblGrid>
              <a:tr h="626285">
                <a:tc>
                  <a:txBody>
                    <a:bodyPr/>
                    <a:lstStyle/>
                    <a:p>
                      <a:pPr algn="ctr"/>
                      <a:r>
                        <a:rPr lang="en-US" dirty="0"/>
                        <a:t>Critical</a:t>
                      </a:r>
                    </a:p>
                  </a:txBody>
                  <a:tcPr>
                    <a:solidFill>
                      <a:srgbClr val="C00000"/>
                    </a:solidFill>
                  </a:tcPr>
                </a:tc>
                <a:extLst>
                  <a:ext uri="{0D108BD9-81ED-4DB2-BD59-A6C34878D82A}">
                    <a16:rowId xmlns:a16="http://schemas.microsoft.com/office/drawing/2014/main" val="514529666"/>
                  </a:ext>
                </a:extLst>
              </a:tr>
              <a:tr h="626285">
                <a:tc>
                  <a:txBody>
                    <a:bodyPr/>
                    <a:lstStyle/>
                    <a:p>
                      <a:pPr algn="ctr"/>
                      <a:r>
                        <a:rPr lang="en-US" dirty="0"/>
                        <a:t>16</a:t>
                      </a:r>
                    </a:p>
                  </a:txBody>
                  <a:tcPr/>
                </a:tc>
                <a:extLst>
                  <a:ext uri="{0D108BD9-81ED-4DB2-BD59-A6C34878D82A}">
                    <a16:rowId xmlns:a16="http://schemas.microsoft.com/office/drawing/2014/main" val="2434966412"/>
                  </a:ext>
                </a:extLst>
              </a:tr>
            </a:tbl>
          </a:graphicData>
        </a:graphic>
      </p:graphicFrame>
      <p:graphicFrame>
        <p:nvGraphicFramePr>
          <p:cNvPr id="6" name="Table 6">
            <a:extLst>
              <a:ext uri="{FF2B5EF4-FFF2-40B4-BE49-F238E27FC236}">
                <a16:creationId xmlns:a16="http://schemas.microsoft.com/office/drawing/2014/main" id="{EA1AC854-9A3A-8A72-4346-B684A8A2D41D}"/>
              </a:ext>
            </a:extLst>
          </p:cNvPr>
          <p:cNvGraphicFramePr>
            <a:graphicFrameLocks noGrp="1"/>
          </p:cNvGraphicFramePr>
          <p:nvPr>
            <p:extLst>
              <p:ext uri="{D42A27DB-BD31-4B8C-83A1-F6EECF244321}">
                <p14:modId xmlns:p14="http://schemas.microsoft.com/office/powerpoint/2010/main" val="1354070170"/>
              </p:ext>
            </p:extLst>
          </p:nvPr>
        </p:nvGraphicFramePr>
        <p:xfrm>
          <a:off x="4586941" y="2064371"/>
          <a:ext cx="2369671" cy="1252570"/>
        </p:xfrm>
        <a:graphic>
          <a:graphicData uri="http://schemas.openxmlformats.org/drawingml/2006/table">
            <a:tbl>
              <a:tblPr firstRow="1" bandRow="1">
                <a:tableStyleId>{F5AB1C69-6EDB-4FF4-983F-18BD219EF322}</a:tableStyleId>
              </a:tblPr>
              <a:tblGrid>
                <a:gridCol w="2369671">
                  <a:extLst>
                    <a:ext uri="{9D8B030D-6E8A-4147-A177-3AD203B41FA5}">
                      <a16:colId xmlns:a16="http://schemas.microsoft.com/office/drawing/2014/main" val="2772870251"/>
                    </a:ext>
                  </a:extLst>
                </a:gridCol>
              </a:tblGrid>
              <a:tr h="626285">
                <a:tc>
                  <a:txBody>
                    <a:bodyPr/>
                    <a:lstStyle/>
                    <a:p>
                      <a:pPr algn="ctr"/>
                      <a:r>
                        <a:rPr lang="en-US" dirty="0"/>
                        <a:t>Severe</a:t>
                      </a:r>
                    </a:p>
                  </a:txBody>
                  <a:tcPr/>
                </a:tc>
                <a:extLst>
                  <a:ext uri="{0D108BD9-81ED-4DB2-BD59-A6C34878D82A}">
                    <a16:rowId xmlns:a16="http://schemas.microsoft.com/office/drawing/2014/main" val="3848869356"/>
                  </a:ext>
                </a:extLst>
              </a:tr>
              <a:tr h="626285">
                <a:tc>
                  <a:txBody>
                    <a:bodyPr/>
                    <a:lstStyle/>
                    <a:p>
                      <a:pPr algn="ctr"/>
                      <a:r>
                        <a:rPr lang="en-US" dirty="0"/>
                        <a:t>7</a:t>
                      </a:r>
                    </a:p>
                  </a:txBody>
                  <a:tcPr/>
                </a:tc>
                <a:extLst>
                  <a:ext uri="{0D108BD9-81ED-4DB2-BD59-A6C34878D82A}">
                    <a16:rowId xmlns:a16="http://schemas.microsoft.com/office/drawing/2014/main" val="1449470702"/>
                  </a:ext>
                </a:extLst>
              </a:tr>
            </a:tbl>
          </a:graphicData>
        </a:graphic>
      </p:graphicFrame>
      <p:graphicFrame>
        <p:nvGraphicFramePr>
          <p:cNvPr id="7" name="Table 7">
            <a:extLst>
              <a:ext uri="{FF2B5EF4-FFF2-40B4-BE49-F238E27FC236}">
                <a16:creationId xmlns:a16="http://schemas.microsoft.com/office/drawing/2014/main" id="{67C23654-ECA3-029D-46C1-72EE202590F5}"/>
              </a:ext>
            </a:extLst>
          </p:cNvPr>
          <p:cNvGraphicFramePr>
            <a:graphicFrameLocks noGrp="1"/>
          </p:cNvGraphicFramePr>
          <p:nvPr>
            <p:extLst>
              <p:ext uri="{D42A27DB-BD31-4B8C-83A1-F6EECF244321}">
                <p14:modId xmlns:p14="http://schemas.microsoft.com/office/powerpoint/2010/main" val="384234403"/>
              </p:ext>
            </p:extLst>
          </p:nvPr>
        </p:nvGraphicFramePr>
        <p:xfrm>
          <a:off x="8074211" y="2064370"/>
          <a:ext cx="2280023" cy="1252570"/>
        </p:xfrm>
        <a:graphic>
          <a:graphicData uri="http://schemas.openxmlformats.org/drawingml/2006/table">
            <a:tbl>
              <a:tblPr firstRow="1" bandRow="1">
                <a:tableStyleId>{7DF18680-E054-41AD-8BC1-D1AEF772440D}</a:tableStyleId>
              </a:tblPr>
              <a:tblGrid>
                <a:gridCol w="2280023">
                  <a:extLst>
                    <a:ext uri="{9D8B030D-6E8A-4147-A177-3AD203B41FA5}">
                      <a16:colId xmlns:a16="http://schemas.microsoft.com/office/drawing/2014/main" val="3538136444"/>
                    </a:ext>
                  </a:extLst>
                </a:gridCol>
              </a:tblGrid>
              <a:tr h="626285">
                <a:tc>
                  <a:txBody>
                    <a:bodyPr/>
                    <a:lstStyle/>
                    <a:p>
                      <a:pPr algn="ctr"/>
                      <a:r>
                        <a:rPr lang="en-US" dirty="0">
                          <a:solidFill>
                            <a:schemeClr val="tx1"/>
                          </a:solidFill>
                        </a:rPr>
                        <a:t>Moderate</a:t>
                      </a:r>
                    </a:p>
                  </a:txBody>
                  <a:tcPr>
                    <a:solidFill>
                      <a:srgbClr val="FFFF00"/>
                    </a:solidFill>
                  </a:tcPr>
                </a:tc>
                <a:extLst>
                  <a:ext uri="{0D108BD9-81ED-4DB2-BD59-A6C34878D82A}">
                    <a16:rowId xmlns:a16="http://schemas.microsoft.com/office/drawing/2014/main" val="2534355226"/>
                  </a:ext>
                </a:extLst>
              </a:tr>
              <a:tr h="626285">
                <a:tc>
                  <a:txBody>
                    <a:bodyPr/>
                    <a:lstStyle/>
                    <a:p>
                      <a:pPr algn="ctr"/>
                      <a:r>
                        <a:rPr lang="en-US" dirty="0"/>
                        <a:t>6</a:t>
                      </a:r>
                    </a:p>
                  </a:txBody>
                  <a:tcPr/>
                </a:tc>
                <a:extLst>
                  <a:ext uri="{0D108BD9-81ED-4DB2-BD59-A6C34878D82A}">
                    <a16:rowId xmlns:a16="http://schemas.microsoft.com/office/drawing/2014/main" val="3956399720"/>
                  </a:ext>
                </a:extLst>
              </a:tr>
            </a:tbl>
          </a:graphicData>
        </a:graphic>
      </p:graphicFrame>
      <p:graphicFrame>
        <p:nvGraphicFramePr>
          <p:cNvPr id="8" name="Table 8">
            <a:extLst>
              <a:ext uri="{FF2B5EF4-FFF2-40B4-BE49-F238E27FC236}">
                <a16:creationId xmlns:a16="http://schemas.microsoft.com/office/drawing/2014/main" id="{E04699DD-4310-FAEC-4651-A64AC69CFB9C}"/>
              </a:ext>
            </a:extLst>
          </p:cNvPr>
          <p:cNvGraphicFramePr>
            <a:graphicFrameLocks noGrp="1"/>
          </p:cNvGraphicFramePr>
          <p:nvPr>
            <p:extLst>
              <p:ext uri="{D42A27DB-BD31-4B8C-83A1-F6EECF244321}">
                <p14:modId xmlns:p14="http://schemas.microsoft.com/office/powerpoint/2010/main" val="1552442573"/>
              </p:ext>
            </p:extLst>
          </p:nvPr>
        </p:nvGraphicFramePr>
        <p:xfrm>
          <a:off x="4586941" y="4016187"/>
          <a:ext cx="2369671" cy="1252570"/>
        </p:xfrm>
        <a:graphic>
          <a:graphicData uri="http://schemas.openxmlformats.org/drawingml/2006/table">
            <a:tbl>
              <a:tblPr firstRow="1" bandRow="1">
                <a:tableStyleId>{5C22544A-7EE6-4342-B048-85BDC9FD1C3A}</a:tableStyleId>
              </a:tblPr>
              <a:tblGrid>
                <a:gridCol w="2369671">
                  <a:extLst>
                    <a:ext uri="{9D8B030D-6E8A-4147-A177-3AD203B41FA5}">
                      <a16:colId xmlns:a16="http://schemas.microsoft.com/office/drawing/2014/main" val="1791589108"/>
                    </a:ext>
                  </a:extLst>
                </a:gridCol>
              </a:tblGrid>
              <a:tr h="626285">
                <a:tc>
                  <a:txBody>
                    <a:bodyPr/>
                    <a:lstStyle/>
                    <a:p>
                      <a:pPr algn="ctr"/>
                      <a:r>
                        <a:rPr lang="en-US" dirty="0"/>
                        <a:t>Low</a:t>
                      </a:r>
                    </a:p>
                  </a:txBody>
                  <a:tcPr>
                    <a:solidFill>
                      <a:srgbClr val="92D050"/>
                    </a:solidFill>
                  </a:tcPr>
                </a:tc>
                <a:extLst>
                  <a:ext uri="{0D108BD9-81ED-4DB2-BD59-A6C34878D82A}">
                    <a16:rowId xmlns:a16="http://schemas.microsoft.com/office/drawing/2014/main" val="3453867345"/>
                  </a:ext>
                </a:extLst>
              </a:tr>
              <a:tr h="626285">
                <a:tc>
                  <a:txBody>
                    <a:bodyPr/>
                    <a:lstStyle/>
                    <a:p>
                      <a:pPr algn="ctr"/>
                      <a:r>
                        <a:rPr lang="en-US" dirty="0"/>
                        <a:t>6</a:t>
                      </a:r>
                    </a:p>
                  </a:txBody>
                  <a:tcPr/>
                </a:tc>
                <a:extLst>
                  <a:ext uri="{0D108BD9-81ED-4DB2-BD59-A6C34878D82A}">
                    <a16:rowId xmlns:a16="http://schemas.microsoft.com/office/drawing/2014/main" val="3498899820"/>
                  </a:ext>
                </a:extLst>
              </a:tr>
            </a:tbl>
          </a:graphicData>
        </a:graphic>
      </p:graphicFrame>
    </p:spTree>
    <p:extLst>
      <p:ext uri="{BB962C8B-B14F-4D97-AF65-F5344CB8AC3E}">
        <p14:creationId xmlns:p14="http://schemas.microsoft.com/office/powerpoint/2010/main" val="3547465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55B2-8B4B-BBA3-1420-D477AAAEDFF0}"/>
              </a:ext>
            </a:extLst>
          </p:cNvPr>
          <p:cNvSpPr>
            <a:spLocks noGrp="1"/>
          </p:cNvSpPr>
          <p:nvPr>
            <p:ph type="title"/>
          </p:nvPr>
        </p:nvSpPr>
        <p:spPr>
          <a:xfrm>
            <a:off x="1143000" y="609600"/>
            <a:ext cx="9875520" cy="475129"/>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DD2E9505-5170-6A06-C7B7-8BB9C36F5D4E}"/>
              </a:ext>
            </a:extLst>
          </p:cNvPr>
          <p:cNvSpPr>
            <a:spLocks noGrp="1"/>
          </p:cNvSpPr>
          <p:nvPr>
            <p:ph idx="1"/>
          </p:nvPr>
        </p:nvSpPr>
        <p:spPr>
          <a:xfrm>
            <a:off x="1143000" y="1084729"/>
            <a:ext cx="9872871" cy="4038600"/>
          </a:xfrm>
        </p:spPr>
        <p:txBody>
          <a:bodyPr/>
          <a:lstStyle/>
          <a:p>
            <a:r>
              <a:rPr lang="en-US" dirty="0"/>
              <a:t>In forum the view profile section can be brute force to view other users.</a:t>
            </a:r>
          </a:p>
          <a:p>
            <a:pPr marL="45720" indent="0">
              <a:buNone/>
            </a:pPr>
            <a:endParaRPr lang="en-US" dirty="0"/>
          </a:p>
        </p:txBody>
      </p:sp>
      <p:pic>
        <p:nvPicPr>
          <p:cNvPr id="5" name="Picture 4">
            <a:extLst>
              <a:ext uri="{FF2B5EF4-FFF2-40B4-BE49-F238E27FC236}">
                <a16:creationId xmlns:a16="http://schemas.microsoft.com/office/drawing/2014/main" id="{F021B731-5A39-53CE-4ACD-87467FEC84EE}"/>
              </a:ext>
            </a:extLst>
          </p:cNvPr>
          <p:cNvPicPr>
            <a:picLocks noChangeAspect="1"/>
          </p:cNvPicPr>
          <p:nvPr/>
        </p:nvPicPr>
        <p:blipFill rotWithShape="1">
          <a:blip r:embed="rId2">
            <a:extLst>
              <a:ext uri="{28A0092B-C50C-407E-A947-70E740481C1C}">
                <a14:useLocalDpi xmlns:a14="http://schemas.microsoft.com/office/drawing/2010/main" val="0"/>
              </a:ext>
            </a:extLst>
          </a:blip>
          <a:srcRect b="2263"/>
          <a:stretch/>
        </p:blipFill>
        <p:spPr>
          <a:xfrm>
            <a:off x="3281083" y="1559859"/>
            <a:ext cx="5377340" cy="4688542"/>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3EE49425-0696-7A28-4BFC-3FAC9B4EAE7C}"/>
              </a:ext>
            </a:extLst>
          </p:cNvPr>
          <p:cNvSpPr/>
          <p:nvPr/>
        </p:nvSpPr>
        <p:spPr>
          <a:xfrm>
            <a:off x="3872011" y="3904130"/>
            <a:ext cx="4195483" cy="2289996"/>
          </a:xfrm>
          <a:prstGeom prst="rect">
            <a:avLst/>
          </a:prstGeom>
          <a:noFill/>
          <a:ln w="9525" cap="flat" cmpd="sng" algn="ctr">
            <a:solidFill>
              <a:schemeClr val="accent2"/>
            </a:solidFill>
            <a:prstDash val="solid"/>
            <a:round/>
            <a:headEnd type="none" w="med" len="med"/>
            <a:tailEnd type="none" w="med" len="med"/>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935666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7B0A-F0A9-0CB7-6358-BC9605B71AED}"/>
              </a:ext>
            </a:extLst>
          </p:cNvPr>
          <p:cNvSpPr>
            <a:spLocks noGrp="1"/>
          </p:cNvSpPr>
          <p:nvPr>
            <p:ph type="title"/>
          </p:nvPr>
        </p:nvSpPr>
        <p:spPr>
          <a:xfrm>
            <a:off x="1143000" y="609600"/>
            <a:ext cx="9875520" cy="510988"/>
          </a:xfrm>
        </p:spPr>
        <p:txBody>
          <a:bodyPr>
            <a:normAutofit fontScale="90000"/>
          </a:bodyPr>
          <a:lstStyle/>
          <a:p>
            <a:r>
              <a:rPr lang="en-US" dirty="0"/>
              <a:t>Proof of Concept (PoC)</a:t>
            </a:r>
          </a:p>
        </p:txBody>
      </p:sp>
      <p:pic>
        <p:nvPicPr>
          <p:cNvPr id="5" name="Content Placeholder 4">
            <a:extLst>
              <a:ext uri="{FF2B5EF4-FFF2-40B4-BE49-F238E27FC236}">
                <a16:creationId xmlns:a16="http://schemas.microsoft.com/office/drawing/2014/main" id="{F1BBAF04-6187-273D-848B-E6B0EE159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92" y="1909317"/>
            <a:ext cx="4862613" cy="327228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645E037-FC42-CAFE-2684-44C23A6E0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760" y="1909316"/>
            <a:ext cx="5160981" cy="32722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6122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EC06-01E2-1916-94DA-D450A1EDF2C3}"/>
              </a:ext>
            </a:extLst>
          </p:cNvPr>
          <p:cNvSpPr>
            <a:spLocks noGrp="1"/>
          </p:cNvSpPr>
          <p:nvPr>
            <p:ph type="title"/>
          </p:nvPr>
        </p:nvSpPr>
        <p:spPr>
          <a:xfrm>
            <a:off x="1143000" y="609600"/>
            <a:ext cx="9875520" cy="537882"/>
          </a:xfrm>
        </p:spPr>
        <p:txBody>
          <a:bodyPr>
            <a:normAutofit fontScale="90000"/>
          </a:bodyPr>
          <a:lstStyle/>
          <a:p>
            <a:r>
              <a:rPr lang="en-US" dirty="0"/>
              <a:t>Business Impact – Very High</a:t>
            </a:r>
          </a:p>
        </p:txBody>
      </p:sp>
      <p:sp>
        <p:nvSpPr>
          <p:cNvPr id="3" name="Content Placeholder 2">
            <a:extLst>
              <a:ext uri="{FF2B5EF4-FFF2-40B4-BE49-F238E27FC236}">
                <a16:creationId xmlns:a16="http://schemas.microsoft.com/office/drawing/2014/main" id="{A2C16298-0A3B-1A72-A4EE-473139A6B562}"/>
              </a:ext>
            </a:extLst>
          </p:cNvPr>
          <p:cNvSpPr>
            <a:spLocks noGrp="1"/>
          </p:cNvSpPr>
          <p:nvPr>
            <p:ph idx="1"/>
          </p:nvPr>
        </p:nvSpPr>
        <p:spPr>
          <a:xfrm>
            <a:off x="1143000" y="1591235"/>
            <a:ext cx="9872871" cy="4038600"/>
          </a:xfrm>
        </p:spPr>
        <p:txBody>
          <a:bodyPr>
            <a:normAutofit/>
          </a:bodyPr>
          <a:lstStyle/>
          <a:p>
            <a:pPr algn="l" fontAlgn="base">
              <a:buFont typeface="Arial" panose="020B0604020202020204" pitchFamily="34" charset="0"/>
              <a:buChar char="•"/>
            </a:pPr>
            <a:r>
              <a:rPr lang="en-US" sz="2000" b="1" i="0" dirty="0">
                <a:solidFill>
                  <a:srgbClr val="000000"/>
                </a:solidFill>
                <a:effectLst/>
                <a:ea typeface="Roboto" panose="02000000000000000000" pitchFamily="2" charset="0"/>
                <a:cs typeface="Roboto" panose="02000000000000000000" pitchFamily="2" charset="0"/>
              </a:rPr>
              <a:t>Unauthorized access to sensitive data </a:t>
            </a:r>
            <a:r>
              <a:rPr lang="en-US" sz="2000" b="0" i="0" dirty="0">
                <a:solidFill>
                  <a:srgbClr val="000000"/>
                </a:solidFill>
                <a:effectLst/>
                <a:ea typeface="Roboto" panose="02000000000000000000" pitchFamily="2" charset="0"/>
                <a:cs typeface="Roboto" panose="02000000000000000000" pitchFamily="2" charset="0"/>
              </a:rPr>
              <a:t>– Object references often include database IDs, which attackers can access to expose sensitive information about the application/users. The unauthorized user can also use database entries to prepare </a:t>
            </a:r>
            <a:r>
              <a:rPr lang="en-US" sz="2000" b="0" i="0" u="sng" dirty="0">
                <a:solidFill>
                  <a:srgbClr val="000000"/>
                </a:solidFill>
                <a:effectLst/>
                <a:ea typeface="Roboto" panose="02000000000000000000" pitchFamily="2" charset="0"/>
                <a:cs typeface="Roboto" panose="02000000000000000000" pitchFamily="2" charset="0"/>
              </a:rPr>
              <a:t>malicious SQL payloads</a:t>
            </a:r>
            <a:r>
              <a:rPr lang="en-US" sz="2000" b="0" i="0" dirty="0">
                <a:solidFill>
                  <a:srgbClr val="000000"/>
                </a:solidFill>
                <a:effectLst/>
                <a:ea typeface="Roboto" panose="02000000000000000000" pitchFamily="2" charset="0"/>
                <a:cs typeface="Roboto" panose="02000000000000000000" pitchFamily="2" charset="0"/>
              </a:rPr>
              <a:t> for further attacks.</a:t>
            </a:r>
          </a:p>
          <a:p>
            <a:pPr algn="l" fontAlgn="base">
              <a:buFont typeface="Arial" panose="020B0604020202020204" pitchFamily="34" charset="0"/>
              <a:buChar char="•"/>
            </a:pPr>
            <a:r>
              <a:rPr lang="en-US" sz="2000" b="1" i="0" dirty="0">
                <a:solidFill>
                  <a:srgbClr val="000000"/>
                </a:solidFill>
                <a:effectLst/>
                <a:ea typeface="Roboto" panose="02000000000000000000" pitchFamily="2" charset="0"/>
                <a:cs typeface="Roboto" panose="02000000000000000000" pitchFamily="2" charset="0"/>
              </a:rPr>
              <a:t>Object manipulation </a:t>
            </a:r>
            <a:r>
              <a:rPr lang="en-US" sz="2000" b="0" i="0" dirty="0">
                <a:solidFill>
                  <a:srgbClr val="000000"/>
                </a:solidFill>
                <a:effectLst/>
                <a:ea typeface="Roboto" panose="02000000000000000000" pitchFamily="2" charset="0"/>
                <a:cs typeface="Roboto" panose="02000000000000000000" pitchFamily="2" charset="0"/>
              </a:rPr>
              <a:t>– With access to internal references, attackers gain direct access to the data and state of the application. Attackers can then manipulate the exposed objects to modify data, access hidden functions, or further escalate privileges.</a:t>
            </a:r>
          </a:p>
          <a:p>
            <a:pPr algn="l" fontAlgn="base">
              <a:buFont typeface="Arial" panose="020B0604020202020204" pitchFamily="34" charset="0"/>
              <a:buChar char="•"/>
            </a:pPr>
            <a:r>
              <a:rPr lang="en-US" sz="2000" b="1" i="0" dirty="0">
                <a:solidFill>
                  <a:srgbClr val="000000"/>
                </a:solidFill>
                <a:effectLst/>
                <a:ea typeface="Roboto" panose="02000000000000000000" pitchFamily="2" charset="0"/>
                <a:cs typeface="Roboto" panose="02000000000000000000" pitchFamily="2" charset="0"/>
              </a:rPr>
              <a:t>Direct file access </a:t>
            </a:r>
            <a:r>
              <a:rPr lang="en-US" sz="2000" b="0" i="0" dirty="0">
                <a:solidFill>
                  <a:srgbClr val="000000"/>
                </a:solidFill>
                <a:effectLst/>
                <a:ea typeface="Roboto" panose="02000000000000000000" pitchFamily="2" charset="0"/>
                <a:cs typeface="Roboto" panose="02000000000000000000" pitchFamily="2" charset="0"/>
              </a:rPr>
              <a:t>– Malicious users can combine IDOR attacks with directory transversal attack techniques to manipulate the host’s file system. This grants them the ability to upload/download files freely and manipulate content accessed by other users.</a:t>
            </a:r>
          </a:p>
          <a:p>
            <a:pPr marL="45720" indent="0">
              <a:buNone/>
            </a:pPr>
            <a:endParaRPr lang="en-US" dirty="0"/>
          </a:p>
        </p:txBody>
      </p:sp>
    </p:spTree>
    <p:extLst>
      <p:ext uri="{BB962C8B-B14F-4D97-AF65-F5344CB8AC3E}">
        <p14:creationId xmlns:p14="http://schemas.microsoft.com/office/powerpoint/2010/main" val="3045733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45DFD-06FE-B30F-6E29-FC301E6574F1}"/>
              </a:ext>
            </a:extLst>
          </p:cNvPr>
          <p:cNvSpPr>
            <a:spLocks noGrp="1"/>
          </p:cNvSpPr>
          <p:nvPr>
            <p:ph type="title"/>
          </p:nvPr>
        </p:nvSpPr>
        <p:spPr>
          <a:xfrm>
            <a:off x="1143000" y="609600"/>
            <a:ext cx="9875520" cy="744071"/>
          </a:xfrm>
        </p:spPr>
        <p:txBody>
          <a:bodyPr/>
          <a:lstStyle/>
          <a:p>
            <a:r>
              <a:rPr lang="en-US" dirty="0"/>
              <a:t>Recommendation</a:t>
            </a:r>
          </a:p>
        </p:txBody>
      </p:sp>
      <p:sp>
        <p:nvSpPr>
          <p:cNvPr id="3" name="Content Placeholder 2">
            <a:extLst>
              <a:ext uri="{FF2B5EF4-FFF2-40B4-BE49-F238E27FC236}">
                <a16:creationId xmlns:a16="http://schemas.microsoft.com/office/drawing/2014/main" id="{8C84ADE3-AE1C-7B92-EAFF-31BD45CA7843}"/>
              </a:ext>
            </a:extLst>
          </p:cNvPr>
          <p:cNvSpPr>
            <a:spLocks noGrp="1"/>
          </p:cNvSpPr>
          <p:nvPr>
            <p:ph idx="1"/>
          </p:nvPr>
        </p:nvSpPr>
        <p:spPr>
          <a:xfrm>
            <a:off x="1143000" y="1851212"/>
            <a:ext cx="9872871" cy="4038600"/>
          </a:xfrm>
        </p:spPr>
        <p:txBody>
          <a:bodyPr/>
          <a:lstStyle/>
          <a:p>
            <a:pPr algn="l"/>
            <a:r>
              <a:rPr lang="en-US" sz="1800" b="0" i="0" dirty="0">
                <a:effectLst/>
              </a:rPr>
              <a:t>Using a hash enables the following properties:</a:t>
            </a:r>
          </a:p>
          <a:p>
            <a:pPr algn="l">
              <a:buFont typeface="Arial" panose="020B0604020202020204" pitchFamily="34" charset="0"/>
              <a:buChar char="•"/>
            </a:pPr>
            <a:r>
              <a:rPr lang="en-US" sz="1800" b="0" i="0" dirty="0">
                <a:effectLst/>
              </a:rPr>
              <a:t>Allows the absence of a mapping table—-real ID vs front-end ID—-in user session or application level caches.</a:t>
            </a:r>
          </a:p>
          <a:p>
            <a:pPr algn="l">
              <a:buFont typeface="Arial" panose="020B0604020202020204" pitchFamily="34" charset="0"/>
              <a:buChar char="•"/>
            </a:pPr>
            <a:r>
              <a:rPr lang="en-US" sz="1800" b="0" i="0" dirty="0">
                <a:effectLst/>
              </a:rPr>
              <a:t>Makes creation of the collection of enumeration values more difficult to achieve because, even if an attacker guesses the hash algorithm from the ID size, he cannot reproduce value, thanks to the salt.</a:t>
            </a:r>
          </a:p>
          <a:p>
            <a:pPr marL="45720" indent="0">
              <a:buNone/>
            </a:pPr>
            <a:endParaRPr lang="en-US" dirty="0"/>
          </a:p>
        </p:txBody>
      </p:sp>
    </p:spTree>
    <p:extLst>
      <p:ext uri="{BB962C8B-B14F-4D97-AF65-F5344CB8AC3E}">
        <p14:creationId xmlns:p14="http://schemas.microsoft.com/office/powerpoint/2010/main" val="529031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3911-03E1-6311-0F22-C8172D1C2AE1}"/>
              </a:ext>
            </a:extLst>
          </p:cNvPr>
          <p:cNvSpPr>
            <a:spLocks noGrp="1"/>
          </p:cNvSpPr>
          <p:nvPr>
            <p:ph type="title"/>
          </p:nvPr>
        </p:nvSpPr>
        <p:spPr>
          <a:xfrm>
            <a:off x="1143000" y="609600"/>
            <a:ext cx="9875520" cy="681318"/>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703DA8D8-6E18-357C-B892-FD0BACD020C6}"/>
              </a:ext>
            </a:extLst>
          </p:cNvPr>
          <p:cNvSpPr>
            <a:spLocks noGrp="1"/>
          </p:cNvSpPr>
          <p:nvPr>
            <p:ph idx="1"/>
          </p:nvPr>
        </p:nvSpPr>
        <p:spPr>
          <a:xfrm>
            <a:off x="1140351" y="1600200"/>
            <a:ext cx="9872871" cy="4038600"/>
          </a:xfrm>
        </p:spPr>
        <p:txBody>
          <a:bodyPr/>
          <a:lstStyle/>
          <a:p>
            <a:r>
              <a:rPr lang="en-US" dirty="0">
                <a:hlinkClick r:id="rId2"/>
              </a:rPr>
              <a:t>https://crashtest-security.com/insecure-direct-object-reference-idor/</a:t>
            </a:r>
            <a:endParaRPr lang="en-US" dirty="0"/>
          </a:p>
          <a:p>
            <a:r>
              <a:rPr lang="en-US" dirty="0">
                <a:hlinkClick r:id="rId3"/>
              </a:rPr>
              <a:t>https://www.geeksforgeeks.org/insecure-direct-object-reference-idor-vulnerability/</a:t>
            </a:r>
            <a:endParaRPr lang="en-US" dirty="0"/>
          </a:p>
          <a:p>
            <a:r>
              <a:rPr lang="en-US" dirty="0">
                <a:hlinkClick r:id="rId4"/>
              </a:rPr>
              <a:t>https://en.wikipedia.org/wiki/Insecure_direct_object_reference</a:t>
            </a:r>
            <a:endParaRPr lang="en-US" dirty="0"/>
          </a:p>
          <a:p>
            <a:r>
              <a:rPr lang="en-US" dirty="0">
                <a:hlinkClick r:id="rId5"/>
              </a:rPr>
              <a:t>https://cheatsheetseries.owasp.org/cheatsheets/Insecure_Direct_Object_Reference_Prevention_Cheat_Sheet.html</a:t>
            </a: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234175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04947-AA81-9E07-6BCB-0ADCA24ECA19}"/>
              </a:ext>
            </a:extLst>
          </p:cNvPr>
          <p:cNvSpPr>
            <a:spLocks noGrp="1"/>
          </p:cNvSpPr>
          <p:nvPr>
            <p:ph type="title"/>
          </p:nvPr>
        </p:nvSpPr>
        <p:spPr>
          <a:xfrm>
            <a:off x="1143000" y="609600"/>
            <a:ext cx="9875520" cy="600635"/>
          </a:xfrm>
        </p:spPr>
        <p:txBody>
          <a:bodyPr>
            <a:normAutofit fontScale="90000"/>
          </a:bodyPr>
          <a:lstStyle/>
          <a:p>
            <a:r>
              <a:rPr lang="en-US" dirty="0"/>
              <a:t>5. Rate Limiting Flaw</a:t>
            </a:r>
          </a:p>
        </p:txBody>
      </p:sp>
      <p:graphicFrame>
        <p:nvGraphicFramePr>
          <p:cNvPr id="4" name="Table 8">
            <a:extLst>
              <a:ext uri="{FF2B5EF4-FFF2-40B4-BE49-F238E27FC236}">
                <a16:creationId xmlns:a16="http://schemas.microsoft.com/office/drawing/2014/main" id="{CFC2ACEF-A627-0413-6576-21DA196C7605}"/>
              </a:ext>
            </a:extLst>
          </p:cNvPr>
          <p:cNvGraphicFramePr>
            <a:graphicFrameLocks/>
          </p:cNvGraphicFramePr>
          <p:nvPr>
            <p:extLst>
              <p:ext uri="{D42A27DB-BD31-4B8C-83A1-F6EECF244321}">
                <p14:modId xmlns:p14="http://schemas.microsoft.com/office/powerpoint/2010/main" val="1844736523"/>
              </p:ext>
            </p:extLst>
          </p:nvPr>
        </p:nvGraphicFramePr>
        <p:xfrm>
          <a:off x="1140350" y="215720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FD4B84CB-A8A2-EA19-712A-17D5F70D2273}"/>
              </a:ext>
            </a:extLst>
          </p:cNvPr>
          <p:cNvGraphicFramePr>
            <a:graphicFrameLocks noGrp="1"/>
          </p:cNvGraphicFramePr>
          <p:nvPr>
            <p:extLst>
              <p:ext uri="{D42A27DB-BD31-4B8C-83A1-F6EECF244321}">
                <p14:modId xmlns:p14="http://schemas.microsoft.com/office/powerpoint/2010/main" val="3639005679"/>
              </p:ext>
            </p:extLst>
          </p:nvPr>
        </p:nvGraphicFramePr>
        <p:xfrm>
          <a:off x="1140350" y="2528047"/>
          <a:ext cx="9872664" cy="310896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t>Account takeover using OTP Bypass</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login page uses </a:t>
                      </a:r>
                      <a:r>
                        <a:rPr lang="en-US" sz="1800" b="0" dirty="0" err="1">
                          <a:solidFill>
                            <a:schemeClr val="dk1"/>
                          </a:solidFill>
                          <a:latin typeface="Calibri"/>
                          <a:ea typeface="Calibri"/>
                          <a:cs typeface="Calibri"/>
                          <a:sym typeface="Calibri"/>
                        </a:rPr>
                        <a:t>otp</a:t>
                      </a:r>
                      <a:r>
                        <a:rPr lang="en-US" sz="1800" b="0" dirty="0">
                          <a:solidFill>
                            <a:schemeClr val="dk1"/>
                          </a:solidFill>
                          <a:latin typeface="Calibri"/>
                          <a:ea typeface="Calibri"/>
                          <a:cs typeface="Calibri"/>
                          <a:sym typeface="Calibri"/>
                        </a:rPr>
                        <a:t> to reset password which can be bypassed using brute force.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http://43.204.30.166/login/admin.php</a:t>
                      </a:r>
                    </a:p>
                    <a:p>
                      <a:pPr marL="0" marR="0" lvl="0" indent="0" algn="l" rtl="0">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Parameters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OTP (POST parameter)</a:t>
                      </a:r>
                      <a:endParaRPr lang="en-US" dirty="0"/>
                    </a:p>
                    <a:p>
                      <a:pPr marL="285750" marR="0" lvl="0" indent="-203200" algn="l" rtl="0">
                        <a:spcBef>
                          <a:spcPts val="0"/>
                        </a:spcBef>
                        <a:spcAft>
                          <a:spcPts val="0"/>
                        </a:spcAft>
                        <a:buClr>
                          <a:schemeClr val="dk1"/>
                        </a:buClr>
                        <a:buSzPts val="1300"/>
                        <a:buFont typeface="Arial"/>
                        <a:buNone/>
                      </a:pPr>
                      <a:endParaRPr lang="en-US" sz="1800" b="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7689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EC1F-44DF-1824-4F1C-D85CB0CDC83B}"/>
              </a:ext>
            </a:extLst>
          </p:cNvPr>
          <p:cNvSpPr>
            <a:spLocks noGrp="1"/>
          </p:cNvSpPr>
          <p:nvPr>
            <p:ph type="title"/>
          </p:nvPr>
        </p:nvSpPr>
        <p:spPr>
          <a:xfrm>
            <a:off x="1143000" y="609600"/>
            <a:ext cx="9875520" cy="564776"/>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D392688F-87BE-9BA5-1AAA-0CADBBE4B781}"/>
              </a:ext>
            </a:extLst>
          </p:cNvPr>
          <p:cNvSpPr>
            <a:spLocks noGrp="1"/>
          </p:cNvSpPr>
          <p:nvPr>
            <p:ph idx="1"/>
          </p:nvPr>
        </p:nvSpPr>
        <p:spPr>
          <a:xfrm>
            <a:off x="1140351" y="1409700"/>
            <a:ext cx="9872871" cy="4038600"/>
          </a:xfrm>
        </p:spPr>
        <p:txBody>
          <a:bodyPr/>
          <a:lstStyle/>
          <a:p>
            <a:r>
              <a:rPr lang="en-US" sz="1800" dirty="0"/>
              <a:t>First of all navigate to the admin login page. Here you will find a forgot password option below the password section. When you will click on the link, you will be redirected to this page. </a:t>
            </a:r>
          </a:p>
          <a:p>
            <a:pPr marL="45720" indent="0">
              <a:buNone/>
            </a:pPr>
            <a:r>
              <a:rPr lang="en-US" sz="1800" dirty="0"/>
              <a:t>http://43.204.30.166/reset_password/admin.php</a:t>
            </a:r>
          </a:p>
          <a:p>
            <a:pPr marL="45720" indent="0">
              <a:buNone/>
            </a:pPr>
            <a:endParaRPr lang="en-US" dirty="0"/>
          </a:p>
        </p:txBody>
      </p:sp>
      <p:pic>
        <p:nvPicPr>
          <p:cNvPr id="5" name="Picture 4">
            <a:extLst>
              <a:ext uri="{FF2B5EF4-FFF2-40B4-BE49-F238E27FC236}">
                <a16:creationId xmlns:a16="http://schemas.microsoft.com/office/drawing/2014/main" id="{F306B42B-7E11-CE97-0F9E-66D526E42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065" y="2572870"/>
            <a:ext cx="6679958" cy="36033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5649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3548-AE3A-D56D-25F7-7242CF013968}"/>
              </a:ext>
            </a:extLst>
          </p:cNvPr>
          <p:cNvSpPr>
            <a:spLocks noGrp="1"/>
          </p:cNvSpPr>
          <p:nvPr>
            <p:ph type="title"/>
          </p:nvPr>
        </p:nvSpPr>
        <p:spPr>
          <a:xfrm>
            <a:off x="1143000" y="609600"/>
            <a:ext cx="9875520" cy="582706"/>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AFDEB816-2303-7895-91BE-236FCBE2C3C5}"/>
              </a:ext>
            </a:extLst>
          </p:cNvPr>
          <p:cNvSpPr>
            <a:spLocks noGrp="1"/>
          </p:cNvSpPr>
          <p:nvPr>
            <p:ph idx="1"/>
          </p:nvPr>
        </p:nvSpPr>
        <p:spPr>
          <a:xfrm>
            <a:off x="1094724" y="1601344"/>
            <a:ext cx="9872871" cy="4038600"/>
          </a:xfrm>
        </p:spPr>
        <p:txBody>
          <a:bodyPr/>
          <a:lstStyle/>
          <a:p>
            <a:r>
              <a:rPr lang="en-US" dirty="0"/>
              <a:t>Now a 3-digit </a:t>
            </a:r>
            <a:r>
              <a:rPr lang="en-US" dirty="0" err="1"/>
              <a:t>otp</a:t>
            </a:r>
            <a:r>
              <a:rPr lang="en-US" dirty="0"/>
              <a:t> will be sent to admin’s registered phone number. (100-999). We can easily brute force this 3 digit </a:t>
            </a:r>
            <a:r>
              <a:rPr lang="en-US" dirty="0" err="1"/>
              <a:t>otp</a:t>
            </a:r>
            <a:r>
              <a:rPr lang="en-US" dirty="0"/>
              <a:t> by intercepting the request using </a:t>
            </a:r>
            <a:r>
              <a:rPr lang="en-US" dirty="0" err="1"/>
              <a:t>burpsuite</a:t>
            </a:r>
            <a:r>
              <a:rPr lang="en-US" dirty="0"/>
              <a:t>.</a:t>
            </a:r>
          </a:p>
          <a:p>
            <a:pPr marL="45720" indent="0">
              <a:buNone/>
            </a:pPr>
            <a:endParaRPr lang="en-US" dirty="0"/>
          </a:p>
        </p:txBody>
      </p:sp>
      <p:pic>
        <p:nvPicPr>
          <p:cNvPr id="5" name="Picture 4">
            <a:extLst>
              <a:ext uri="{FF2B5EF4-FFF2-40B4-BE49-F238E27FC236}">
                <a16:creationId xmlns:a16="http://schemas.microsoft.com/office/drawing/2014/main" id="{2CE1411F-6790-0A97-6269-9C447F27BC48}"/>
              </a:ext>
            </a:extLst>
          </p:cNvPr>
          <p:cNvPicPr>
            <a:picLocks noChangeAspect="1"/>
          </p:cNvPicPr>
          <p:nvPr/>
        </p:nvPicPr>
        <p:blipFill rotWithShape="1">
          <a:blip r:embed="rId2">
            <a:extLst>
              <a:ext uri="{28A0092B-C50C-407E-A947-70E740481C1C}">
                <a14:useLocalDpi xmlns:a14="http://schemas.microsoft.com/office/drawing/2010/main" val="0"/>
              </a:ext>
            </a:extLst>
          </a:blip>
          <a:srcRect r="34352"/>
          <a:stretch/>
        </p:blipFill>
        <p:spPr>
          <a:xfrm>
            <a:off x="1708085" y="2705209"/>
            <a:ext cx="8269632" cy="25514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99297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B590-3889-0326-DC23-F974FE3487E5}"/>
              </a:ext>
            </a:extLst>
          </p:cNvPr>
          <p:cNvSpPr>
            <a:spLocks noGrp="1"/>
          </p:cNvSpPr>
          <p:nvPr>
            <p:ph type="title"/>
          </p:nvPr>
        </p:nvSpPr>
        <p:spPr>
          <a:xfrm>
            <a:off x="1143000" y="609600"/>
            <a:ext cx="9875520" cy="555812"/>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4A22F4E9-07A2-25C7-F1DF-54661C69AB0F}"/>
              </a:ext>
            </a:extLst>
          </p:cNvPr>
          <p:cNvSpPr>
            <a:spLocks noGrp="1"/>
          </p:cNvSpPr>
          <p:nvPr>
            <p:ph idx="1"/>
          </p:nvPr>
        </p:nvSpPr>
        <p:spPr>
          <a:xfrm>
            <a:off x="1143000" y="1311088"/>
            <a:ext cx="3491753" cy="4704230"/>
          </a:xfrm>
        </p:spPr>
        <p:txBody>
          <a:bodyPr>
            <a:normAutofit/>
          </a:bodyPr>
          <a:lstStyle/>
          <a:p>
            <a:r>
              <a:rPr lang="en-US" spc="25" dirty="0">
                <a:cs typeface="Times New Roman"/>
              </a:rPr>
              <a:t>W</a:t>
            </a:r>
            <a:r>
              <a:rPr lang="en-US" dirty="0">
                <a:cs typeface="Times New Roman"/>
              </a:rPr>
              <a:t>e</a:t>
            </a:r>
            <a:r>
              <a:rPr lang="en-US" spc="-35" dirty="0">
                <a:cs typeface="Times New Roman"/>
              </a:rPr>
              <a:t> </a:t>
            </a:r>
            <a:r>
              <a:rPr lang="en-US" spc="15" dirty="0">
                <a:cs typeface="Times New Roman"/>
              </a:rPr>
              <a:t>s</a:t>
            </a:r>
            <a:r>
              <a:rPr lang="en-US" spc="35" dirty="0">
                <a:cs typeface="Times New Roman"/>
              </a:rPr>
              <a:t>hoo</a:t>
            </a:r>
            <a:r>
              <a:rPr lang="en-US" dirty="0">
                <a:cs typeface="Times New Roman"/>
              </a:rPr>
              <a:t>t</a:t>
            </a:r>
            <a:r>
              <a:rPr lang="en-US" spc="-180" dirty="0">
                <a:cs typeface="Times New Roman"/>
              </a:rPr>
              <a:t> </a:t>
            </a:r>
            <a:r>
              <a:rPr lang="en-US" dirty="0">
                <a:cs typeface="Times New Roman"/>
              </a:rPr>
              <a:t>t</a:t>
            </a:r>
            <a:r>
              <a:rPr lang="en-US" spc="35" dirty="0">
                <a:cs typeface="Times New Roman"/>
              </a:rPr>
              <a:t>h</a:t>
            </a:r>
            <a:r>
              <a:rPr lang="en-US" dirty="0">
                <a:cs typeface="Times New Roman"/>
              </a:rPr>
              <a:t>e</a:t>
            </a:r>
            <a:r>
              <a:rPr lang="en-US" spc="-35" dirty="0">
                <a:cs typeface="Times New Roman"/>
              </a:rPr>
              <a:t> </a:t>
            </a:r>
            <a:r>
              <a:rPr lang="en-US" spc="-30" dirty="0">
                <a:cs typeface="Times New Roman"/>
              </a:rPr>
              <a:t>r</a:t>
            </a:r>
            <a:r>
              <a:rPr lang="en-US" spc="-10" dirty="0">
                <a:cs typeface="Times New Roman"/>
              </a:rPr>
              <a:t>e</a:t>
            </a:r>
            <a:r>
              <a:rPr lang="en-US" spc="35" dirty="0">
                <a:cs typeface="Times New Roman"/>
              </a:rPr>
              <a:t>qu</a:t>
            </a:r>
            <a:r>
              <a:rPr lang="en-US" spc="-10" dirty="0">
                <a:cs typeface="Times New Roman"/>
              </a:rPr>
              <a:t>e</a:t>
            </a:r>
            <a:r>
              <a:rPr lang="en-US" spc="15" dirty="0">
                <a:cs typeface="Times New Roman"/>
              </a:rPr>
              <a:t>s</a:t>
            </a:r>
            <a:r>
              <a:rPr lang="en-US" dirty="0">
                <a:cs typeface="Times New Roman"/>
              </a:rPr>
              <a:t>t</a:t>
            </a:r>
            <a:r>
              <a:rPr lang="en-US" spc="-100" dirty="0">
                <a:cs typeface="Times New Roman"/>
              </a:rPr>
              <a:t> </a:t>
            </a:r>
            <a:r>
              <a:rPr lang="en-US" spc="-10" dirty="0">
                <a:cs typeface="Times New Roman"/>
              </a:rPr>
              <a:t>w</a:t>
            </a:r>
            <a:r>
              <a:rPr lang="en-US" spc="-80" dirty="0">
                <a:cs typeface="Times New Roman"/>
              </a:rPr>
              <a:t>i</a:t>
            </a:r>
            <a:r>
              <a:rPr lang="en-US" dirty="0">
                <a:cs typeface="Times New Roman"/>
              </a:rPr>
              <a:t>th</a:t>
            </a:r>
            <a:r>
              <a:rPr lang="en-US" spc="95" dirty="0">
                <a:cs typeface="Times New Roman"/>
              </a:rPr>
              <a:t> </a:t>
            </a:r>
            <a:r>
              <a:rPr lang="en-US" spc="-10" dirty="0">
                <a:cs typeface="Times New Roman"/>
              </a:rPr>
              <a:t>a</a:t>
            </a:r>
            <a:r>
              <a:rPr lang="en-US" spc="-80" dirty="0">
                <a:cs typeface="Times New Roman"/>
              </a:rPr>
              <a:t>l</a:t>
            </a:r>
            <a:r>
              <a:rPr lang="en-US" dirty="0">
                <a:cs typeface="Times New Roman"/>
              </a:rPr>
              <a:t>l  </a:t>
            </a:r>
            <a:r>
              <a:rPr lang="en-US" spc="-5" dirty="0">
                <a:cs typeface="Times New Roman"/>
              </a:rPr>
              <a:t>possible </a:t>
            </a:r>
            <a:r>
              <a:rPr lang="en-US" dirty="0">
                <a:cs typeface="Times New Roman"/>
              </a:rPr>
              <a:t>combinations </a:t>
            </a:r>
            <a:r>
              <a:rPr lang="en-US" spc="15" dirty="0">
                <a:cs typeface="Times New Roman"/>
              </a:rPr>
              <a:t>of </a:t>
            </a:r>
            <a:r>
              <a:rPr lang="en-US" dirty="0">
                <a:cs typeface="Times New Roman"/>
              </a:rPr>
              <a:t>3 </a:t>
            </a:r>
            <a:r>
              <a:rPr lang="en-US" spc="-45" dirty="0">
                <a:cs typeface="Times New Roman"/>
              </a:rPr>
              <a:t>Digit </a:t>
            </a:r>
            <a:r>
              <a:rPr lang="en-US" spc="-40" dirty="0">
                <a:cs typeface="Times New Roman"/>
              </a:rPr>
              <a:t> </a:t>
            </a:r>
            <a:r>
              <a:rPr lang="en-US" dirty="0">
                <a:cs typeface="Times New Roman"/>
              </a:rPr>
              <a:t>O</a:t>
            </a:r>
            <a:r>
              <a:rPr lang="en-US" spc="-114" dirty="0">
                <a:cs typeface="Times New Roman"/>
              </a:rPr>
              <a:t>T</a:t>
            </a:r>
            <a:r>
              <a:rPr lang="en-US" dirty="0">
                <a:cs typeface="Times New Roman"/>
              </a:rPr>
              <a:t>Ps</a:t>
            </a:r>
            <a:r>
              <a:rPr lang="en-US" spc="75" dirty="0">
                <a:cs typeface="Times New Roman"/>
              </a:rPr>
              <a:t> </a:t>
            </a:r>
            <a:r>
              <a:rPr lang="en-US" spc="-10" dirty="0">
                <a:cs typeface="Times New Roman"/>
              </a:rPr>
              <a:t>a</a:t>
            </a:r>
            <a:r>
              <a:rPr lang="en-US" spc="35" dirty="0">
                <a:cs typeface="Times New Roman"/>
              </a:rPr>
              <a:t>n</a:t>
            </a:r>
            <a:r>
              <a:rPr lang="en-US" dirty="0">
                <a:cs typeface="Times New Roman"/>
              </a:rPr>
              <a:t>d</a:t>
            </a:r>
            <a:r>
              <a:rPr lang="en-US" spc="15" dirty="0">
                <a:cs typeface="Times New Roman"/>
              </a:rPr>
              <a:t> </a:t>
            </a:r>
            <a:r>
              <a:rPr lang="en-US" spc="35" dirty="0">
                <a:cs typeface="Times New Roman"/>
              </a:rPr>
              <a:t>upo</a:t>
            </a:r>
            <a:r>
              <a:rPr lang="en-US" dirty="0">
                <a:cs typeface="Times New Roman"/>
              </a:rPr>
              <a:t>n</a:t>
            </a:r>
            <a:r>
              <a:rPr lang="en-US" spc="-145" dirty="0">
                <a:cs typeface="Times New Roman"/>
              </a:rPr>
              <a:t> </a:t>
            </a:r>
            <a:r>
              <a:rPr lang="en-US" dirty="0">
                <a:cs typeface="Times New Roman"/>
              </a:rPr>
              <a:t>a</a:t>
            </a:r>
            <a:r>
              <a:rPr lang="en-US" spc="-30" dirty="0">
                <a:cs typeface="Times New Roman"/>
              </a:rPr>
              <a:t> </a:t>
            </a:r>
            <a:r>
              <a:rPr lang="en-US" spc="20" dirty="0">
                <a:cs typeface="Times New Roman"/>
              </a:rPr>
              <a:t>s</a:t>
            </a:r>
            <a:r>
              <a:rPr lang="en-US" spc="35" dirty="0">
                <a:cs typeface="Times New Roman"/>
              </a:rPr>
              <a:t>u</a:t>
            </a:r>
            <a:r>
              <a:rPr lang="en-US" spc="-10" dirty="0">
                <a:cs typeface="Times New Roman"/>
              </a:rPr>
              <a:t>cce</a:t>
            </a:r>
            <a:r>
              <a:rPr lang="en-US" spc="20" dirty="0">
                <a:cs typeface="Times New Roman"/>
              </a:rPr>
              <a:t>ss</a:t>
            </a:r>
            <a:r>
              <a:rPr lang="en-US" spc="-30" dirty="0">
                <a:cs typeface="Times New Roman"/>
              </a:rPr>
              <a:t>f</a:t>
            </a:r>
            <a:r>
              <a:rPr lang="en-US" spc="35" dirty="0">
                <a:cs typeface="Times New Roman"/>
              </a:rPr>
              <a:t>u</a:t>
            </a:r>
            <a:r>
              <a:rPr lang="en-US" dirty="0">
                <a:cs typeface="Times New Roman"/>
              </a:rPr>
              <a:t>l</a:t>
            </a:r>
            <a:r>
              <a:rPr lang="en-US" spc="-100" dirty="0">
                <a:cs typeface="Times New Roman"/>
              </a:rPr>
              <a:t> </a:t>
            </a:r>
            <a:r>
              <a:rPr lang="en-US" spc="35" dirty="0">
                <a:cs typeface="Times New Roman"/>
              </a:rPr>
              <a:t>h</a:t>
            </a:r>
            <a:r>
              <a:rPr lang="en-US" spc="-80" dirty="0">
                <a:cs typeface="Times New Roman"/>
              </a:rPr>
              <a:t>i</a:t>
            </a:r>
            <a:r>
              <a:rPr lang="en-US" dirty="0">
                <a:cs typeface="Times New Roman"/>
              </a:rPr>
              <a:t>t,  we</a:t>
            </a:r>
            <a:r>
              <a:rPr lang="en-US" spc="-35" dirty="0">
                <a:cs typeface="Times New Roman"/>
              </a:rPr>
              <a:t> </a:t>
            </a:r>
            <a:r>
              <a:rPr lang="en-US" spc="-45" dirty="0">
                <a:cs typeface="Times New Roman"/>
              </a:rPr>
              <a:t>g</a:t>
            </a:r>
            <a:r>
              <a:rPr lang="en-US" spc="-10" dirty="0">
                <a:cs typeface="Times New Roman"/>
              </a:rPr>
              <a:t>e</a:t>
            </a:r>
            <a:r>
              <a:rPr lang="en-US" dirty="0">
                <a:cs typeface="Times New Roman"/>
              </a:rPr>
              <a:t>t</a:t>
            </a:r>
            <a:r>
              <a:rPr lang="en-US" spc="60" dirty="0">
                <a:cs typeface="Times New Roman"/>
              </a:rPr>
              <a:t> </a:t>
            </a:r>
            <a:r>
              <a:rPr lang="en-US" dirty="0">
                <a:cs typeface="Times New Roman"/>
              </a:rPr>
              <a:t>a</a:t>
            </a:r>
            <a:r>
              <a:rPr lang="en-US" spc="45" dirty="0">
                <a:cs typeface="Times New Roman"/>
              </a:rPr>
              <a:t> </a:t>
            </a:r>
            <a:r>
              <a:rPr lang="en-US" spc="-30" dirty="0">
                <a:cs typeface="Times New Roman"/>
              </a:rPr>
              <a:t>r</a:t>
            </a:r>
            <a:r>
              <a:rPr lang="en-US" spc="-10" dirty="0">
                <a:cs typeface="Times New Roman"/>
              </a:rPr>
              <a:t>e</a:t>
            </a:r>
            <a:r>
              <a:rPr lang="en-US" spc="20" dirty="0">
                <a:cs typeface="Times New Roman"/>
              </a:rPr>
              <a:t>s</a:t>
            </a:r>
            <a:r>
              <a:rPr lang="en-US" spc="35" dirty="0">
                <a:cs typeface="Times New Roman"/>
              </a:rPr>
              <a:t>pon</a:t>
            </a:r>
            <a:r>
              <a:rPr lang="en-US" spc="20" dirty="0">
                <a:cs typeface="Times New Roman"/>
              </a:rPr>
              <a:t>s</a:t>
            </a:r>
            <a:r>
              <a:rPr lang="en-US" dirty="0">
                <a:cs typeface="Times New Roman"/>
              </a:rPr>
              <a:t>e</a:t>
            </a:r>
            <a:r>
              <a:rPr lang="en-US" spc="-190" dirty="0">
                <a:cs typeface="Times New Roman"/>
              </a:rPr>
              <a:t> </a:t>
            </a:r>
            <a:r>
              <a:rPr lang="en-US" spc="-10" dirty="0">
                <a:cs typeface="Times New Roman"/>
              </a:rPr>
              <a:t>c</a:t>
            </a:r>
            <a:r>
              <a:rPr lang="en-US" spc="35" dirty="0">
                <a:cs typeface="Times New Roman"/>
              </a:rPr>
              <a:t>on</a:t>
            </a:r>
            <a:r>
              <a:rPr lang="en-US" dirty="0">
                <a:cs typeface="Times New Roman"/>
              </a:rPr>
              <a:t>ta</a:t>
            </a:r>
            <a:r>
              <a:rPr lang="en-US" spc="-85" dirty="0">
                <a:cs typeface="Times New Roman"/>
              </a:rPr>
              <a:t>i</a:t>
            </a:r>
            <a:r>
              <a:rPr lang="en-US" spc="35" dirty="0">
                <a:cs typeface="Times New Roman"/>
              </a:rPr>
              <a:t>n</a:t>
            </a:r>
            <a:r>
              <a:rPr lang="en-US" spc="-80" dirty="0">
                <a:cs typeface="Times New Roman"/>
              </a:rPr>
              <a:t>i</a:t>
            </a:r>
            <a:r>
              <a:rPr lang="en-US" spc="35" dirty="0">
                <a:cs typeface="Times New Roman"/>
              </a:rPr>
              <a:t>n</a:t>
            </a:r>
            <a:r>
              <a:rPr lang="en-US" dirty="0">
                <a:cs typeface="Times New Roman"/>
              </a:rPr>
              <a:t>g</a:t>
            </a:r>
            <a:r>
              <a:rPr lang="en-US" spc="15" dirty="0">
                <a:cs typeface="Times New Roman"/>
              </a:rPr>
              <a:t> </a:t>
            </a:r>
            <a:r>
              <a:rPr lang="en-US" spc="35" dirty="0">
                <a:cs typeface="Times New Roman"/>
              </a:rPr>
              <a:t>u</a:t>
            </a:r>
            <a:r>
              <a:rPr lang="en-US" spc="20" dirty="0">
                <a:cs typeface="Times New Roman"/>
              </a:rPr>
              <a:t>s</a:t>
            </a:r>
            <a:r>
              <a:rPr lang="en-US" spc="-10" dirty="0">
                <a:cs typeface="Times New Roman"/>
              </a:rPr>
              <a:t>e</a:t>
            </a:r>
            <a:r>
              <a:rPr lang="en-US" dirty="0">
                <a:cs typeface="Times New Roman"/>
              </a:rPr>
              <a:t>r  </a:t>
            </a:r>
            <a:r>
              <a:rPr lang="en-US" spc="-25" dirty="0">
                <a:cs typeface="Times New Roman"/>
              </a:rPr>
              <a:t>details(i.e.</a:t>
            </a:r>
            <a:r>
              <a:rPr lang="en-US" spc="-20" dirty="0">
                <a:cs typeface="Times New Roman"/>
              </a:rPr>
              <a:t> </a:t>
            </a:r>
            <a:r>
              <a:rPr lang="en-US" spc="10" dirty="0">
                <a:cs typeface="Times New Roman"/>
              </a:rPr>
              <a:t>the </a:t>
            </a:r>
            <a:r>
              <a:rPr lang="en-US" spc="-10" dirty="0">
                <a:cs typeface="Times New Roman"/>
              </a:rPr>
              <a:t>correct </a:t>
            </a:r>
            <a:r>
              <a:rPr lang="en-US" spc="-30" dirty="0">
                <a:cs typeface="Times New Roman"/>
              </a:rPr>
              <a:t>OTP). </a:t>
            </a:r>
            <a:r>
              <a:rPr lang="en-US" spc="15" dirty="0">
                <a:cs typeface="Times New Roman"/>
              </a:rPr>
              <a:t>We </a:t>
            </a:r>
            <a:r>
              <a:rPr lang="en-US" spc="20" dirty="0">
                <a:cs typeface="Times New Roman"/>
              </a:rPr>
              <a:t> </a:t>
            </a:r>
            <a:r>
              <a:rPr lang="en-US" spc="-10" dirty="0">
                <a:cs typeface="Times New Roman"/>
              </a:rPr>
              <a:t>can</a:t>
            </a:r>
            <a:r>
              <a:rPr lang="en-US" spc="10" dirty="0">
                <a:cs typeface="Times New Roman"/>
              </a:rPr>
              <a:t> </a:t>
            </a:r>
            <a:r>
              <a:rPr lang="en-US" spc="15" dirty="0">
                <a:cs typeface="Times New Roman"/>
              </a:rPr>
              <a:t>use</a:t>
            </a:r>
            <a:r>
              <a:rPr lang="en-US" spc="-110" dirty="0">
                <a:cs typeface="Times New Roman"/>
              </a:rPr>
              <a:t> </a:t>
            </a:r>
            <a:r>
              <a:rPr lang="en-US" spc="-10" dirty="0">
                <a:cs typeface="Times New Roman"/>
              </a:rPr>
              <a:t>this</a:t>
            </a:r>
            <a:r>
              <a:rPr lang="en-US" spc="70" dirty="0">
                <a:cs typeface="Times New Roman"/>
              </a:rPr>
              <a:t> </a:t>
            </a:r>
            <a:r>
              <a:rPr lang="en-US" spc="-40" dirty="0">
                <a:cs typeface="Times New Roman"/>
              </a:rPr>
              <a:t>OTP</a:t>
            </a:r>
            <a:r>
              <a:rPr lang="en-US" spc="60" dirty="0">
                <a:cs typeface="Times New Roman"/>
              </a:rPr>
              <a:t> </a:t>
            </a:r>
            <a:r>
              <a:rPr lang="en-US" dirty="0">
                <a:cs typeface="Times New Roman"/>
              </a:rPr>
              <a:t>to</a:t>
            </a:r>
            <a:r>
              <a:rPr lang="en-US" spc="15" dirty="0">
                <a:cs typeface="Times New Roman"/>
              </a:rPr>
              <a:t> </a:t>
            </a:r>
            <a:r>
              <a:rPr lang="en-US" spc="-10" dirty="0">
                <a:cs typeface="Times New Roman"/>
              </a:rPr>
              <a:t>reset</a:t>
            </a:r>
            <a:r>
              <a:rPr lang="en-US" spc="-20" dirty="0">
                <a:cs typeface="Times New Roman"/>
              </a:rPr>
              <a:t> </a:t>
            </a:r>
            <a:r>
              <a:rPr lang="en-US" spc="-5" dirty="0">
                <a:cs typeface="Times New Roman"/>
              </a:rPr>
              <a:t>admin </a:t>
            </a:r>
            <a:r>
              <a:rPr lang="en-US" dirty="0">
                <a:cs typeface="Times New Roman"/>
              </a:rPr>
              <a:t> </a:t>
            </a:r>
            <a:r>
              <a:rPr lang="en-US" spc="5" dirty="0">
                <a:cs typeface="Times New Roman"/>
              </a:rPr>
              <a:t>password and then </a:t>
            </a:r>
            <a:r>
              <a:rPr lang="en-US" spc="15" dirty="0">
                <a:cs typeface="Times New Roman"/>
              </a:rPr>
              <a:t>use </a:t>
            </a:r>
            <a:r>
              <a:rPr lang="en-US" spc="10" dirty="0">
                <a:cs typeface="Times New Roman"/>
              </a:rPr>
              <a:t>the </a:t>
            </a:r>
            <a:r>
              <a:rPr lang="en-US" spc="5" dirty="0">
                <a:cs typeface="Times New Roman"/>
              </a:rPr>
              <a:t>new </a:t>
            </a:r>
            <a:r>
              <a:rPr lang="en-US" spc="10" dirty="0">
                <a:cs typeface="Times New Roman"/>
              </a:rPr>
              <a:t> </a:t>
            </a:r>
            <a:r>
              <a:rPr lang="en-US" spc="-10" dirty="0">
                <a:cs typeface="Times New Roman"/>
              </a:rPr>
              <a:t>a</a:t>
            </a:r>
            <a:r>
              <a:rPr lang="en-US" spc="35" dirty="0">
                <a:cs typeface="Times New Roman"/>
              </a:rPr>
              <a:t>d</a:t>
            </a:r>
            <a:r>
              <a:rPr lang="en-US" spc="40" dirty="0">
                <a:cs typeface="Times New Roman"/>
              </a:rPr>
              <a:t>m</a:t>
            </a:r>
            <a:r>
              <a:rPr lang="en-US" spc="-80" dirty="0">
                <a:cs typeface="Times New Roman"/>
              </a:rPr>
              <a:t>i</a:t>
            </a:r>
            <a:r>
              <a:rPr lang="en-US" dirty="0">
                <a:cs typeface="Times New Roman"/>
              </a:rPr>
              <a:t>n</a:t>
            </a:r>
            <a:r>
              <a:rPr lang="en-US" spc="15" dirty="0">
                <a:cs typeface="Times New Roman"/>
              </a:rPr>
              <a:t> </a:t>
            </a:r>
            <a:r>
              <a:rPr lang="en-US" spc="35" dirty="0">
                <a:cs typeface="Times New Roman"/>
              </a:rPr>
              <a:t>p</a:t>
            </a:r>
            <a:r>
              <a:rPr lang="en-US" spc="-10" dirty="0">
                <a:cs typeface="Times New Roman"/>
              </a:rPr>
              <a:t>a</a:t>
            </a:r>
            <a:r>
              <a:rPr lang="en-US" spc="20" dirty="0">
                <a:cs typeface="Times New Roman"/>
              </a:rPr>
              <a:t>ss</a:t>
            </a:r>
            <a:r>
              <a:rPr lang="en-US" dirty="0">
                <a:cs typeface="Times New Roman"/>
              </a:rPr>
              <a:t>w</a:t>
            </a:r>
            <a:r>
              <a:rPr lang="en-US" spc="30" dirty="0">
                <a:cs typeface="Times New Roman"/>
              </a:rPr>
              <a:t>o</a:t>
            </a:r>
            <a:r>
              <a:rPr lang="en-US" spc="-30" dirty="0">
                <a:cs typeface="Times New Roman"/>
              </a:rPr>
              <a:t>r</a:t>
            </a:r>
            <a:r>
              <a:rPr lang="en-US" dirty="0">
                <a:cs typeface="Times New Roman"/>
              </a:rPr>
              <a:t>d</a:t>
            </a:r>
            <a:r>
              <a:rPr lang="en-US" spc="-145" dirty="0">
                <a:cs typeface="Times New Roman"/>
              </a:rPr>
              <a:t> </a:t>
            </a:r>
            <a:r>
              <a:rPr lang="en-US" dirty="0">
                <a:cs typeface="Times New Roman"/>
              </a:rPr>
              <a:t>to</a:t>
            </a:r>
            <a:r>
              <a:rPr lang="en-US" spc="20" dirty="0">
                <a:cs typeface="Times New Roman"/>
              </a:rPr>
              <a:t> </a:t>
            </a:r>
            <a:r>
              <a:rPr lang="en-US" spc="-80" dirty="0">
                <a:cs typeface="Times New Roman"/>
              </a:rPr>
              <a:t>l</a:t>
            </a:r>
            <a:r>
              <a:rPr lang="en-US" spc="35" dirty="0">
                <a:cs typeface="Times New Roman"/>
              </a:rPr>
              <a:t>o</a:t>
            </a:r>
            <a:r>
              <a:rPr lang="en-US" spc="-45" dirty="0">
                <a:cs typeface="Times New Roman"/>
              </a:rPr>
              <a:t>g</a:t>
            </a:r>
            <a:r>
              <a:rPr lang="en-US" spc="-80" dirty="0">
                <a:cs typeface="Times New Roman"/>
              </a:rPr>
              <a:t>i</a:t>
            </a:r>
            <a:r>
              <a:rPr lang="en-US" dirty="0">
                <a:cs typeface="Times New Roman"/>
              </a:rPr>
              <a:t>n</a:t>
            </a:r>
            <a:r>
              <a:rPr lang="en-US" spc="90" dirty="0">
                <a:cs typeface="Times New Roman"/>
              </a:rPr>
              <a:t> </a:t>
            </a:r>
            <a:r>
              <a:rPr lang="en-US" spc="-10" dirty="0">
                <a:cs typeface="Times New Roman"/>
              </a:rPr>
              <a:t>a</a:t>
            </a:r>
            <a:r>
              <a:rPr lang="en-US" dirty="0">
                <a:cs typeface="Times New Roman"/>
              </a:rPr>
              <a:t>s  </a:t>
            </a:r>
            <a:r>
              <a:rPr lang="en-US" spc="-5" dirty="0">
                <a:cs typeface="Times New Roman"/>
              </a:rPr>
              <a:t>administrator.</a:t>
            </a:r>
            <a:endParaRPr lang="en-US" dirty="0"/>
          </a:p>
          <a:p>
            <a:r>
              <a:rPr lang="en-US" dirty="0"/>
              <a:t>In this session we found the </a:t>
            </a:r>
            <a:r>
              <a:rPr lang="en-US" dirty="0" err="1"/>
              <a:t>otp</a:t>
            </a:r>
            <a:r>
              <a:rPr lang="en-US" dirty="0"/>
              <a:t> using brute force which is 510.</a:t>
            </a:r>
          </a:p>
          <a:p>
            <a:pPr marL="45720" indent="0">
              <a:buNone/>
            </a:pPr>
            <a:endParaRPr lang="en-US" dirty="0"/>
          </a:p>
        </p:txBody>
      </p:sp>
      <p:pic>
        <p:nvPicPr>
          <p:cNvPr id="5" name="Picture 4">
            <a:extLst>
              <a:ext uri="{FF2B5EF4-FFF2-40B4-BE49-F238E27FC236}">
                <a16:creationId xmlns:a16="http://schemas.microsoft.com/office/drawing/2014/main" id="{0F674A3B-2187-BFB9-B940-8E83998EF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919" y="1311088"/>
            <a:ext cx="5316070" cy="50527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27379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A72A6-357F-2169-FCE9-B2E24215BF58}"/>
              </a:ext>
            </a:extLst>
          </p:cNvPr>
          <p:cNvSpPr>
            <a:spLocks noGrp="1"/>
          </p:cNvSpPr>
          <p:nvPr>
            <p:ph type="title"/>
          </p:nvPr>
        </p:nvSpPr>
        <p:spPr>
          <a:xfrm>
            <a:off x="1143000" y="609600"/>
            <a:ext cx="9875520" cy="609600"/>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555CADB5-990C-098F-7043-4CCD7994ED6F}"/>
              </a:ext>
            </a:extLst>
          </p:cNvPr>
          <p:cNvSpPr>
            <a:spLocks noGrp="1"/>
          </p:cNvSpPr>
          <p:nvPr>
            <p:ph idx="1"/>
          </p:nvPr>
        </p:nvSpPr>
        <p:spPr>
          <a:xfrm>
            <a:off x="1143000" y="1409700"/>
            <a:ext cx="9872871" cy="4038600"/>
          </a:xfrm>
        </p:spPr>
        <p:txBody>
          <a:bodyPr/>
          <a:lstStyle/>
          <a:p>
            <a:r>
              <a:rPr lang="en-US" dirty="0"/>
              <a:t>Now, we can easily change the password for admin panel. The username of admin panel was default username which is admin.</a:t>
            </a:r>
          </a:p>
          <a:p>
            <a:pPr marL="45720" indent="0">
              <a:buNone/>
            </a:pPr>
            <a:endParaRPr lang="en-US" dirty="0"/>
          </a:p>
        </p:txBody>
      </p:sp>
      <p:pic>
        <p:nvPicPr>
          <p:cNvPr id="7" name="Picture 6">
            <a:extLst>
              <a:ext uri="{FF2B5EF4-FFF2-40B4-BE49-F238E27FC236}">
                <a16:creationId xmlns:a16="http://schemas.microsoft.com/office/drawing/2014/main" id="{0EA91BDE-E3AD-EC5E-11CE-ACA6F4AB6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745" y="2605251"/>
            <a:ext cx="4397121" cy="270533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94EBD44-F71A-7B7C-0347-39B0EFBB9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93" y="2605251"/>
            <a:ext cx="4633362" cy="27053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7639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A84D3-078A-F943-E04B-EE64E410D60E}"/>
              </a:ext>
            </a:extLst>
          </p:cNvPr>
          <p:cNvSpPr>
            <a:spLocks noGrp="1"/>
          </p:cNvSpPr>
          <p:nvPr>
            <p:ph type="title"/>
          </p:nvPr>
        </p:nvSpPr>
        <p:spPr>
          <a:xfrm>
            <a:off x="1143000" y="609600"/>
            <a:ext cx="9875520" cy="726141"/>
          </a:xfrm>
        </p:spPr>
        <p:txBody>
          <a:bodyPr/>
          <a:lstStyle/>
          <a:p>
            <a:r>
              <a:rPr lang="en-US" dirty="0"/>
              <a:t>Vulnerabilities:</a:t>
            </a:r>
          </a:p>
        </p:txBody>
      </p:sp>
      <p:graphicFrame>
        <p:nvGraphicFramePr>
          <p:cNvPr id="5" name="Table 5">
            <a:extLst>
              <a:ext uri="{FF2B5EF4-FFF2-40B4-BE49-F238E27FC236}">
                <a16:creationId xmlns:a16="http://schemas.microsoft.com/office/drawing/2014/main" id="{31B73376-3688-7D36-32BB-1FC79C53353D}"/>
              </a:ext>
            </a:extLst>
          </p:cNvPr>
          <p:cNvGraphicFramePr>
            <a:graphicFrameLocks noGrp="1"/>
          </p:cNvGraphicFramePr>
          <p:nvPr>
            <p:extLst>
              <p:ext uri="{D42A27DB-BD31-4B8C-83A1-F6EECF244321}">
                <p14:modId xmlns:p14="http://schemas.microsoft.com/office/powerpoint/2010/main" val="2490069146"/>
              </p:ext>
            </p:extLst>
          </p:nvPr>
        </p:nvGraphicFramePr>
        <p:xfrm>
          <a:off x="1700306" y="1819089"/>
          <a:ext cx="8128000" cy="3708400"/>
        </p:xfrm>
        <a:graphic>
          <a:graphicData uri="http://schemas.openxmlformats.org/drawingml/2006/table">
            <a:tbl>
              <a:tblPr firstRow="1" bandRow="1">
                <a:tableStyleId>{00A15C55-8517-42AA-B614-E9B94910E393}</a:tableStyleId>
              </a:tblPr>
              <a:tblGrid>
                <a:gridCol w="738094">
                  <a:extLst>
                    <a:ext uri="{9D8B030D-6E8A-4147-A177-3AD203B41FA5}">
                      <a16:colId xmlns:a16="http://schemas.microsoft.com/office/drawing/2014/main" val="503632082"/>
                    </a:ext>
                  </a:extLst>
                </a:gridCol>
                <a:gridCol w="1308847">
                  <a:extLst>
                    <a:ext uri="{9D8B030D-6E8A-4147-A177-3AD203B41FA5}">
                      <a16:colId xmlns:a16="http://schemas.microsoft.com/office/drawing/2014/main" val="1932863131"/>
                    </a:ext>
                  </a:extLst>
                </a:gridCol>
                <a:gridCol w="4769224">
                  <a:extLst>
                    <a:ext uri="{9D8B030D-6E8A-4147-A177-3AD203B41FA5}">
                      <a16:colId xmlns:a16="http://schemas.microsoft.com/office/drawing/2014/main" val="1683224128"/>
                    </a:ext>
                  </a:extLst>
                </a:gridCol>
                <a:gridCol w="1311835">
                  <a:extLst>
                    <a:ext uri="{9D8B030D-6E8A-4147-A177-3AD203B41FA5}">
                      <a16:colId xmlns:a16="http://schemas.microsoft.com/office/drawing/2014/main" val="4012593822"/>
                    </a:ext>
                  </a:extLst>
                </a:gridCol>
              </a:tblGrid>
              <a:tr h="370840">
                <a:tc>
                  <a:txBody>
                    <a:bodyPr/>
                    <a:lstStyle/>
                    <a:p>
                      <a:pPr algn="ctr"/>
                      <a:r>
                        <a:rPr lang="en-US" dirty="0"/>
                        <a:t>No.</a:t>
                      </a:r>
                    </a:p>
                  </a:txBody>
                  <a:tcPr>
                    <a:solidFill>
                      <a:schemeClr val="tx1"/>
                    </a:solidFill>
                  </a:tcPr>
                </a:tc>
                <a:tc>
                  <a:txBody>
                    <a:bodyPr/>
                    <a:lstStyle/>
                    <a:p>
                      <a:pPr algn="ctr"/>
                      <a:r>
                        <a:rPr lang="en-US" dirty="0"/>
                        <a:t>Severity</a:t>
                      </a:r>
                    </a:p>
                  </a:txBody>
                  <a:tcPr>
                    <a:solidFill>
                      <a:schemeClr val="tx1"/>
                    </a:solidFill>
                  </a:tcPr>
                </a:tc>
                <a:tc>
                  <a:txBody>
                    <a:bodyPr/>
                    <a:lstStyle/>
                    <a:p>
                      <a:pPr algn="ctr"/>
                      <a:r>
                        <a:rPr lang="en-US" dirty="0"/>
                        <a:t>Vulnerability</a:t>
                      </a:r>
                    </a:p>
                  </a:txBody>
                  <a:tcPr>
                    <a:solidFill>
                      <a:schemeClr val="tx1"/>
                    </a:solidFill>
                  </a:tcPr>
                </a:tc>
                <a:tc>
                  <a:txBody>
                    <a:bodyPr/>
                    <a:lstStyle/>
                    <a:p>
                      <a:pPr algn="ctr"/>
                      <a:r>
                        <a:rPr lang="en-US" dirty="0"/>
                        <a:t>Count</a:t>
                      </a:r>
                    </a:p>
                  </a:txBody>
                  <a:tcPr>
                    <a:solidFill>
                      <a:schemeClr val="tx1"/>
                    </a:solidFill>
                  </a:tcPr>
                </a:tc>
                <a:extLst>
                  <a:ext uri="{0D108BD9-81ED-4DB2-BD59-A6C34878D82A}">
                    <a16:rowId xmlns:a16="http://schemas.microsoft.com/office/drawing/2014/main" val="3185810308"/>
                  </a:ext>
                </a:extLst>
              </a:tr>
              <a:tr h="370840">
                <a:tc>
                  <a:txBody>
                    <a:bodyPr/>
                    <a:lstStyle/>
                    <a:p>
                      <a:pPr algn="ctr"/>
                      <a:r>
                        <a:rPr lang="en-US" dirty="0"/>
                        <a:t>1</a:t>
                      </a:r>
                    </a:p>
                  </a:txBody>
                  <a:tcPr/>
                </a:tc>
                <a:tc>
                  <a:txBody>
                    <a:bodyPr/>
                    <a:lstStyle/>
                    <a:p>
                      <a:pPr algn="ctr"/>
                      <a:r>
                        <a:rPr lang="en-US" dirty="0"/>
                        <a:t>Critical</a:t>
                      </a:r>
                    </a:p>
                  </a:txBody>
                  <a:tcPr/>
                </a:tc>
                <a:tc>
                  <a:txBody>
                    <a:bodyPr/>
                    <a:lstStyle/>
                    <a:p>
                      <a:pPr algn="ctr"/>
                      <a:r>
                        <a:rPr lang="en-US" dirty="0"/>
                        <a:t>SQL Injection</a:t>
                      </a:r>
                    </a:p>
                  </a:txBody>
                  <a:tcPr/>
                </a:tc>
                <a:tc>
                  <a:txBody>
                    <a:bodyPr/>
                    <a:lstStyle/>
                    <a:p>
                      <a:pPr algn="ctr"/>
                      <a:r>
                        <a:rPr lang="en-US" dirty="0"/>
                        <a:t>3</a:t>
                      </a:r>
                    </a:p>
                  </a:txBody>
                  <a:tcPr/>
                </a:tc>
                <a:extLst>
                  <a:ext uri="{0D108BD9-81ED-4DB2-BD59-A6C34878D82A}">
                    <a16:rowId xmlns:a16="http://schemas.microsoft.com/office/drawing/2014/main" val="4212605115"/>
                  </a:ext>
                </a:extLst>
              </a:tr>
              <a:tr h="370840">
                <a:tc>
                  <a:txBody>
                    <a:bodyPr/>
                    <a:lstStyle/>
                    <a:p>
                      <a:pPr algn="ctr"/>
                      <a:r>
                        <a:rPr lang="en-US" dirty="0"/>
                        <a:t>2</a:t>
                      </a:r>
                    </a:p>
                  </a:txBody>
                  <a:tcPr/>
                </a:tc>
                <a:tc>
                  <a:txBody>
                    <a:bodyPr/>
                    <a:lstStyle/>
                    <a:p>
                      <a:pPr algn="ctr"/>
                      <a:r>
                        <a:rPr lang="en-US" dirty="0"/>
                        <a:t>Severe</a:t>
                      </a:r>
                    </a:p>
                  </a:txBody>
                  <a:tcPr/>
                </a:tc>
                <a:tc>
                  <a:txBody>
                    <a:bodyPr/>
                    <a:lstStyle/>
                    <a:p>
                      <a:pPr algn="ctr"/>
                      <a:r>
                        <a:rPr lang="en-US" dirty="0"/>
                        <a:t> Reflected Cross Site Scripting</a:t>
                      </a:r>
                    </a:p>
                  </a:txBody>
                  <a:tcPr/>
                </a:tc>
                <a:tc>
                  <a:txBody>
                    <a:bodyPr/>
                    <a:lstStyle/>
                    <a:p>
                      <a:pPr algn="ctr"/>
                      <a:r>
                        <a:rPr lang="en-US" dirty="0"/>
                        <a:t>1</a:t>
                      </a:r>
                    </a:p>
                  </a:txBody>
                  <a:tcPr/>
                </a:tc>
                <a:extLst>
                  <a:ext uri="{0D108BD9-81ED-4DB2-BD59-A6C34878D82A}">
                    <a16:rowId xmlns:a16="http://schemas.microsoft.com/office/drawing/2014/main" val="171145757"/>
                  </a:ext>
                </a:extLst>
              </a:tr>
              <a:tr h="370840">
                <a:tc>
                  <a:txBody>
                    <a:bodyPr/>
                    <a:lstStyle/>
                    <a:p>
                      <a:pPr algn="ctr"/>
                      <a:r>
                        <a:rPr lang="en-US" dirty="0"/>
                        <a:t>3</a:t>
                      </a:r>
                    </a:p>
                  </a:txBody>
                  <a:tcPr/>
                </a:tc>
                <a:tc>
                  <a:txBody>
                    <a:bodyPr/>
                    <a:lstStyle/>
                    <a:p>
                      <a:pPr algn="ctr"/>
                      <a:r>
                        <a:rPr lang="en-US" dirty="0"/>
                        <a:t>Severe</a:t>
                      </a:r>
                    </a:p>
                  </a:txBody>
                  <a:tcPr/>
                </a:tc>
                <a:tc>
                  <a:txBody>
                    <a:bodyPr/>
                    <a:lstStyle/>
                    <a:p>
                      <a:pPr algn="ctr"/>
                      <a:r>
                        <a:rPr lang="en-US" dirty="0"/>
                        <a:t>Stored Cross Site Scripting</a:t>
                      </a:r>
                    </a:p>
                  </a:txBody>
                  <a:tcPr/>
                </a:tc>
                <a:tc>
                  <a:txBody>
                    <a:bodyPr/>
                    <a:lstStyle/>
                    <a:p>
                      <a:pPr algn="ctr"/>
                      <a:r>
                        <a:rPr lang="en-US" dirty="0"/>
                        <a:t>1</a:t>
                      </a:r>
                    </a:p>
                  </a:txBody>
                  <a:tcPr/>
                </a:tc>
                <a:extLst>
                  <a:ext uri="{0D108BD9-81ED-4DB2-BD59-A6C34878D82A}">
                    <a16:rowId xmlns:a16="http://schemas.microsoft.com/office/drawing/2014/main" val="2182266271"/>
                  </a:ext>
                </a:extLst>
              </a:tr>
              <a:tr h="370840">
                <a:tc>
                  <a:txBody>
                    <a:bodyPr/>
                    <a:lstStyle/>
                    <a:p>
                      <a:pPr algn="ctr"/>
                      <a:r>
                        <a:rPr lang="en-US" dirty="0"/>
                        <a:t>4</a:t>
                      </a:r>
                    </a:p>
                  </a:txBody>
                  <a:tcPr/>
                </a:tc>
                <a:tc>
                  <a:txBody>
                    <a:bodyPr/>
                    <a:lstStyle/>
                    <a:p>
                      <a:pPr algn="ctr"/>
                      <a:r>
                        <a:rPr lang="en-US" dirty="0"/>
                        <a:t>Critical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Insecure Direct Object Reference</a:t>
                      </a:r>
                    </a:p>
                  </a:txBody>
                  <a:tcPr/>
                </a:tc>
                <a:tc>
                  <a:txBody>
                    <a:bodyPr/>
                    <a:lstStyle/>
                    <a:p>
                      <a:pPr algn="ctr"/>
                      <a:r>
                        <a:rPr lang="en-US" dirty="0"/>
                        <a:t>3</a:t>
                      </a:r>
                    </a:p>
                  </a:txBody>
                  <a:tcPr/>
                </a:tc>
                <a:extLst>
                  <a:ext uri="{0D108BD9-81ED-4DB2-BD59-A6C34878D82A}">
                    <a16:rowId xmlns:a16="http://schemas.microsoft.com/office/drawing/2014/main" val="2582346184"/>
                  </a:ext>
                </a:extLst>
              </a:tr>
              <a:tr h="370840">
                <a:tc>
                  <a:txBody>
                    <a:bodyPr/>
                    <a:lstStyle/>
                    <a:p>
                      <a:pPr algn="ctr"/>
                      <a:r>
                        <a:rPr lang="en-US" dirty="0"/>
                        <a:t>5</a:t>
                      </a:r>
                    </a:p>
                  </a:txBody>
                  <a:tcPr/>
                </a:tc>
                <a:tc>
                  <a:txBody>
                    <a:bodyPr/>
                    <a:lstStyle/>
                    <a:p>
                      <a:pPr algn="ctr"/>
                      <a:r>
                        <a:rPr lang="en-US" dirty="0"/>
                        <a:t>Critical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Rate Limiting Flaw</a:t>
                      </a:r>
                    </a:p>
                  </a:txBody>
                  <a:tcPr/>
                </a:tc>
                <a:tc>
                  <a:txBody>
                    <a:bodyPr/>
                    <a:lstStyle/>
                    <a:p>
                      <a:pPr algn="ctr"/>
                      <a:r>
                        <a:rPr lang="en-US" dirty="0"/>
                        <a:t>1</a:t>
                      </a:r>
                    </a:p>
                  </a:txBody>
                  <a:tcPr/>
                </a:tc>
                <a:extLst>
                  <a:ext uri="{0D108BD9-81ED-4DB2-BD59-A6C34878D82A}">
                    <a16:rowId xmlns:a16="http://schemas.microsoft.com/office/drawing/2014/main" val="4019267877"/>
                  </a:ext>
                </a:extLst>
              </a:tr>
              <a:tr h="370840">
                <a:tc>
                  <a:txBody>
                    <a:bodyPr/>
                    <a:lstStyle/>
                    <a:p>
                      <a:pPr algn="ctr"/>
                      <a:r>
                        <a:rPr lang="en-US" dirty="0"/>
                        <a:t>6</a:t>
                      </a:r>
                    </a:p>
                  </a:txBody>
                  <a:tcPr/>
                </a:tc>
                <a:tc>
                  <a:txBody>
                    <a:bodyPr/>
                    <a:lstStyle/>
                    <a:p>
                      <a:pPr algn="ctr"/>
                      <a:r>
                        <a:rPr lang="en-US" dirty="0"/>
                        <a:t>Critical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Insecure File Uploads</a:t>
                      </a:r>
                    </a:p>
                  </a:txBody>
                  <a:tcPr/>
                </a:tc>
                <a:tc>
                  <a:txBody>
                    <a:bodyPr/>
                    <a:lstStyle/>
                    <a:p>
                      <a:pPr algn="ctr"/>
                      <a:r>
                        <a:rPr lang="en-US" dirty="0"/>
                        <a:t>1</a:t>
                      </a:r>
                    </a:p>
                  </a:txBody>
                  <a:tcPr/>
                </a:tc>
                <a:extLst>
                  <a:ext uri="{0D108BD9-81ED-4DB2-BD59-A6C34878D82A}">
                    <a16:rowId xmlns:a16="http://schemas.microsoft.com/office/drawing/2014/main" val="3479583933"/>
                  </a:ext>
                </a:extLst>
              </a:tr>
              <a:tr h="370840">
                <a:tc>
                  <a:txBody>
                    <a:bodyPr/>
                    <a:lstStyle/>
                    <a:p>
                      <a:pPr algn="ctr"/>
                      <a:r>
                        <a:rPr lang="en-US" dirty="0"/>
                        <a:t>7</a:t>
                      </a:r>
                    </a:p>
                  </a:txBody>
                  <a:tcPr/>
                </a:tc>
                <a:tc>
                  <a:txBody>
                    <a:bodyPr/>
                    <a:lstStyle/>
                    <a:p>
                      <a:pPr algn="ctr"/>
                      <a:r>
                        <a:rPr lang="en-US" dirty="0"/>
                        <a:t>Moderate</a:t>
                      </a:r>
                    </a:p>
                  </a:txBody>
                  <a:tcPr/>
                </a:tc>
                <a:tc>
                  <a:txBody>
                    <a:bodyPr/>
                    <a:lstStyle/>
                    <a:p>
                      <a:pPr algn="ctr"/>
                      <a:r>
                        <a:rPr lang="en-US" dirty="0"/>
                        <a:t>Client Side Bypass Filter</a:t>
                      </a:r>
                    </a:p>
                  </a:txBody>
                  <a:tcPr/>
                </a:tc>
                <a:tc>
                  <a:txBody>
                    <a:bodyPr/>
                    <a:lstStyle/>
                    <a:p>
                      <a:pPr algn="ctr"/>
                      <a:r>
                        <a:rPr lang="en-US" dirty="0"/>
                        <a:t>2</a:t>
                      </a:r>
                    </a:p>
                  </a:txBody>
                  <a:tcPr/>
                </a:tc>
                <a:extLst>
                  <a:ext uri="{0D108BD9-81ED-4DB2-BD59-A6C34878D82A}">
                    <a16:rowId xmlns:a16="http://schemas.microsoft.com/office/drawing/2014/main" val="643499606"/>
                  </a:ext>
                </a:extLst>
              </a:tr>
              <a:tr h="370840">
                <a:tc>
                  <a:txBody>
                    <a:bodyPr/>
                    <a:lstStyle/>
                    <a:p>
                      <a:pPr algn="ctr"/>
                      <a:r>
                        <a:rPr lang="en-US" dirty="0"/>
                        <a:t>8</a:t>
                      </a:r>
                    </a:p>
                  </a:txBody>
                  <a:tcPr/>
                </a:tc>
                <a:tc>
                  <a:txBody>
                    <a:bodyPr/>
                    <a:lstStyle/>
                    <a:p>
                      <a:pPr algn="ctr"/>
                      <a:r>
                        <a:rPr lang="en-US" dirty="0"/>
                        <a:t>Critical</a:t>
                      </a:r>
                    </a:p>
                  </a:txBody>
                  <a:tcPr/>
                </a:tc>
                <a:tc>
                  <a:txBody>
                    <a:bodyPr/>
                    <a:lstStyle/>
                    <a:p>
                      <a:pPr algn="ctr"/>
                      <a:r>
                        <a:rPr lang="en-US" dirty="0"/>
                        <a:t>Components with known Vulnerability</a:t>
                      </a:r>
                    </a:p>
                  </a:txBody>
                  <a:tcPr/>
                </a:tc>
                <a:tc>
                  <a:txBody>
                    <a:bodyPr/>
                    <a:lstStyle/>
                    <a:p>
                      <a:pPr algn="ctr"/>
                      <a:r>
                        <a:rPr lang="en-US" dirty="0"/>
                        <a:t>3</a:t>
                      </a:r>
                    </a:p>
                  </a:txBody>
                  <a:tcPr/>
                </a:tc>
                <a:extLst>
                  <a:ext uri="{0D108BD9-81ED-4DB2-BD59-A6C34878D82A}">
                    <a16:rowId xmlns:a16="http://schemas.microsoft.com/office/drawing/2014/main" val="3973621858"/>
                  </a:ext>
                </a:extLst>
              </a:tr>
              <a:tr h="370840">
                <a:tc>
                  <a:txBody>
                    <a:bodyPr/>
                    <a:lstStyle/>
                    <a:p>
                      <a:pPr algn="ctr"/>
                      <a:r>
                        <a:rPr lang="en-US" dirty="0"/>
                        <a:t>9</a:t>
                      </a:r>
                    </a:p>
                  </a:txBody>
                  <a:tcPr/>
                </a:tc>
                <a:tc>
                  <a:txBody>
                    <a:bodyPr/>
                    <a:lstStyle/>
                    <a:p>
                      <a:pPr algn="ctr"/>
                      <a:r>
                        <a:rPr lang="en-US" dirty="0"/>
                        <a:t>Critical</a:t>
                      </a:r>
                    </a:p>
                  </a:txBody>
                  <a:tcPr/>
                </a:tc>
                <a:tc>
                  <a:txBody>
                    <a:bodyPr/>
                    <a:lstStyle/>
                    <a:p>
                      <a:pPr algn="ctr"/>
                      <a:r>
                        <a:rPr lang="en-US" dirty="0"/>
                        <a:t>Default Admin Password</a:t>
                      </a:r>
                    </a:p>
                  </a:txBody>
                  <a:tcPr/>
                </a:tc>
                <a:tc>
                  <a:txBody>
                    <a:bodyPr/>
                    <a:lstStyle/>
                    <a:p>
                      <a:pPr algn="ctr"/>
                      <a:r>
                        <a:rPr lang="en-US" dirty="0"/>
                        <a:t>1</a:t>
                      </a:r>
                    </a:p>
                  </a:txBody>
                  <a:tcPr/>
                </a:tc>
                <a:extLst>
                  <a:ext uri="{0D108BD9-81ED-4DB2-BD59-A6C34878D82A}">
                    <a16:rowId xmlns:a16="http://schemas.microsoft.com/office/drawing/2014/main" val="1534814662"/>
                  </a:ext>
                </a:extLst>
              </a:tr>
            </a:tbl>
          </a:graphicData>
        </a:graphic>
      </p:graphicFrame>
    </p:spTree>
    <p:extLst>
      <p:ext uri="{BB962C8B-B14F-4D97-AF65-F5344CB8AC3E}">
        <p14:creationId xmlns:p14="http://schemas.microsoft.com/office/powerpoint/2010/main" val="3904830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9447-9433-9E65-FF16-52CB3D3A2E3E}"/>
              </a:ext>
            </a:extLst>
          </p:cNvPr>
          <p:cNvSpPr>
            <a:spLocks noGrp="1"/>
          </p:cNvSpPr>
          <p:nvPr>
            <p:ph type="title"/>
          </p:nvPr>
        </p:nvSpPr>
        <p:spPr>
          <a:xfrm>
            <a:off x="1143000" y="609600"/>
            <a:ext cx="9875520" cy="663388"/>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751F74D5-822A-D6DB-C636-285A7D83D9C2}"/>
              </a:ext>
            </a:extLst>
          </p:cNvPr>
          <p:cNvSpPr>
            <a:spLocks noGrp="1"/>
          </p:cNvSpPr>
          <p:nvPr>
            <p:ph idx="1"/>
          </p:nvPr>
        </p:nvSpPr>
        <p:spPr>
          <a:xfrm>
            <a:off x="1143000" y="1272988"/>
            <a:ext cx="9872871" cy="4038600"/>
          </a:xfrm>
        </p:spPr>
        <p:txBody>
          <a:bodyPr/>
          <a:lstStyle/>
          <a:p>
            <a:r>
              <a:rPr lang="en-US" dirty="0"/>
              <a:t>Now, we can access the admin panel.</a:t>
            </a:r>
          </a:p>
          <a:p>
            <a:pPr marL="45720" indent="0">
              <a:buNone/>
            </a:pPr>
            <a:endParaRPr lang="en-US" dirty="0"/>
          </a:p>
        </p:txBody>
      </p:sp>
      <p:pic>
        <p:nvPicPr>
          <p:cNvPr id="5" name="Picture 4">
            <a:extLst>
              <a:ext uri="{FF2B5EF4-FFF2-40B4-BE49-F238E27FC236}">
                <a16:creationId xmlns:a16="http://schemas.microsoft.com/office/drawing/2014/main" id="{C4E88FA5-4C54-A6BA-3C4B-9920E50D68E7}"/>
              </a:ext>
            </a:extLst>
          </p:cNvPr>
          <p:cNvPicPr>
            <a:picLocks noChangeAspect="1"/>
          </p:cNvPicPr>
          <p:nvPr/>
        </p:nvPicPr>
        <p:blipFill rotWithShape="1">
          <a:blip r:embed="rId2">
            <a:extLst>
              <a:ext uri="{28A0092B-C50C-407E-A947-70E740481C1C}">
                <a14:useLocalDpi xmlns:a14="http://schemas.microsoft.com/office/drawing/2010/main" val="0"/>
              </a:ext>
            </a:extLst>
          </a:blip>
          <a:srcRect l="20221" t="13756" r="20662"/>
          <a:stretch/>
        </p:blipFill>
        <p:spPr>
          <a:xfrm>
            <a:off x="2321859" y="1768460"/>
            <a:ext cx="7207624" cy="43409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66792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85AE-F4CD-069E-DC36-3ACDC32F30FC}"/>
              </a:ext>
            </a:extLst>
          </p:cNvPr>
          <p:cNvSpPr>
            <a:spLocks noGrp="1"/>
          </p:cNvSpPr>
          <p:nvPr>
            <p:ph type="title"/>
          </p:nvPr>
        </p:nvSpPr>
        <p:spPr>
          <a:xfrm>
            <a:off x="1143000" y="609600"/>
            <a:ext cx="9875520" cy="618565"/>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21B53627-9FFC-C061-8279-7A0E5C598DAB}"/>
              </a:ext>
            </a:extLst>
          </p:cNvPr>
          <p:cNvSpPr>
            <a:spLocks noGrp="1"/>
          </p:cNvSpPr>
          <p:nvPr>
            <p:ph idx="1"/>
          </p:nvPr>
        </p:nvSpPr>
        <p:spPr>
          <a:xfrm>
            <a:off x="1140351" y="1409700"/>
            <a:ext cx="9872871" cy="4038600"/>
          </a:xfrm>
        </p:spPr>
        <p:txBody>
          <a:bodyPr/>
          <a:lstStyle/>
          <a:p>
            <a:r>
              <a:rPr lang="en-US" dirty="0"/>
              <a:t>Using console in admin dashboard, we can see all the files present in the database.</a:t>
            </a:r>
          </a:p>
          <a:p>
            <a:pPr marL="45720" indent="0">
              <a:buNone/>
            </a:pPr>
            <a:endParaRPr lang="en-US" dirty="0"/>
          </a:p>
        </p:txBody>
      </p:sp>
      <p:pic>
        <p:nvPicPr>
          <p:cNvPr id="5" name="Picture 4">
            <a:extLst>
              <a:ext uri="{FF2B5EF4-FFF2-40B4-BE49-F238E27FC236}">
                <a16:creationId xmlns:a16="http://schemas.microsoft.com/office/drawing/2014/main" id="{305EB306-99E8-64FE-4534-35B23DD14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882" y="2286000"/>
            <a:ext cx="5231767" cy="346436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00A5FFF-4205-BC2A-6D71-D550962B3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84" y="2921496"/>
            <a:ext cx="4613599" cy="20359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2523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C40F-53A5-6DB6-6032-D1E04D2DEC6C}"/>
              </a:ext>
            </a:extLst>
          </p:cNvPr>
          <p:cNvSpPr>
            <a:spLocks noGrp="1"/>
          </p:cNvSpPr>
          <p:nvPr>
            <p:ph type="title"/>
          </p:nvPr>
        </p:nvSpPr>
        <p:spPr>
          <a:xfrm>
            <a:off x="1143000" y="609600"/>
            <a:ext cx="9875520" cy="672353"/>
          </a:xfrm>
        </p:spPr>
        <p:txBody>
          <a:bodyPr>
            <a:normAutofit fontScale="90000"/>
          </a:bodyPr>
          <a:lstStyle/>
          <a:p>
            <a:r>
              <a:rPr lang="en-US" dirty="0"/>
              <a:t>Business Impact – Very High</a:t>
            </a:r>
          </a:p>
        </p:txBody>
      </p:sp>
      <p:sp>
        <p:nvSpPr>
          <p:cNvPr id="3" name="Content Placeholder 2">
            <a:extLst>
              <a:ext uri="{FF2B5EF4-FFF2-40B4-BE49-F238E27FC236}">
                <a16:creationId xmlns:a16="http://schemas.microsoft.com/office/drawing/2014/main" id="{AF3AB206-4EB2-2CBF-5A3F-05F6BF0DBFED}"/>
              </a:ext>
            </a:extLst>
          </p:cNvPr>
          <p:cNvSpPr>
            <a:spLocks noGrp="1"/>
          </p:cNvSpPr>
          <p:nvPr>
            <p:ph idx="1"/>
          </p:nvPr>
        </p:nvSpPr>
        <p:spPr>
          <a:xfrm>
            <a:off x="1143000" y="1624853"/>
            <a:ext cx="9872871" cy="4038600"/>
          </a:xfrm>
        </p:spPr>
        <p:txBody>
          <a:bodyPr>
            <a:normAutofit/>
          </a:bodyPr>
          <a:lstStyle/>
          <a:p>
            <a:r>
              <a:rPr lang="en-US" sz="1900" b="0" i="0" dirty="0">
                <a:effectLst/>
                <a:ea typeface="Roboto" panose="02000000000000000000" pitchFamily="2" charset="0"/>
                <a:cs typeface="Roboto" panose="02000000000000000000" pitchFamily="2" charset="0"/>
              </a:rPr>
              <a:t>Let’s take an OTP situation. Now suppose, the length of </a:t>
            </a:r>
            <a:r>
              <a:rPr lang="en-US" sz="1900" b="0" i="0" dirty="0" err="1">
                <a:effectLst/>
                <a:ea typeface="Roboto" panose="02000000000000000000" pitchFamily="2" charset="0"/>
                <a:cs typeface="Roboto" panose="02000000000000000000" pitchFamily="2" charset="0"/>
              </a:rPr>
              <a:t>otp</a:t>
            </a:r>
            <a:r>
              <a:rPr lang="en-US" sz="1900" b="0" i="0" dirty="0">
                <a:effectLst/>
                <a:ea typeface="Roboto" panose="02000000000000000000" pitchFamily="2" charset="0"/>
                <a:cs typeface="Roboto" panose="02000000000000000000" pitchFamily="2" charset="0"/>
              </a:rPr>
              <a:t> is 3 digits and an attacker is guessing the </a:t>
            </a:r>
            <a:r>
              <a:rPr lang="en-US" sz="1900" b="0" i="0" dirty="0" err="1">
                <a:effectLst/>
                <a:ea typeface="Roboto" panose="02000000000000000000" pitchFamily="2" charset="0"/>
                <a:cs typeface="Roboto" panose="02000000000000000000" pitchFamily="2" charset="0"/>
              </a:rPr>
              <a:t>otp</a:t>
            </a:r>
            <a:r>
              <a:rPr lang="en-US" sz="1900" b="0" i="0" dirty="0">
                <a:effectLst/>
                <a:ea typeface="Roboto" panose="02000000000000000000" pitchFamily="2" charset="0"/>
                <a:cs typeface="Roboto" panose="02000000000000000000" pitchFamily="2" charset="0"/>
              </a:rPr>
              <a:t> for successful transaction theft. If no rate limiting is implemented in the web application, the hacker can manually type 000-999 values on </a:t>
            </a:r>
            <a:r>
              <a:rPr lang="en-US" sz="1900" b="0" i="0" dirty="0" err="1">
                <a:effectLst/>
                <a:ea typeface="Roboto" panose="02000000000000000000" pitchFamily="2" charset="0"/>
                <a:cs typeface="Roboto" panose="02000000000000000000" pitchFamily="2" charset="0"/>
              </a:rPr>
              <a:t>otp</a:t>
            </a:r>
            <a:r>
              <a:rPr lang="en-US" sz="1900" b="0" i="0" dirty="0">
                <a:effectLst/>
                <a:ea typeface="Roboto" panose="02000000000000000000" pitchFamily="2" charset="0"/>
                <a:cs typeface="Roboto" panose="02000000000000000000" pitchFamily="2" charset="0"/>
              </a:rPr>
              <a:t> to check which one is correct. This method is a little bit cumbersome, so the hacker can use a burp suite tool to do the same job in less time. Hence, after 30min, the </a:t>
            </a:r>
            <a:r>
              <a:rPr lang="en-US" sz="1900" b="0" i="0" dirty="0" err="1">
                <a:effectLst/>
                <a:ea typeface="Roboto" panose="02000000000000000000" pitchFamily="2" charset="0"/>
                <a:cs typeface="Roboto" panose="02000000000000000000" pitchFamily="2" charset="0"/>
              </a:rPr>
              <a:t>otp</a:t>
            </a:r>
            <a:r>
              <a:rPr lang="en-US" sz="1900" b="0" i="0" dirty="0">
                <a:effectLst/>
                <a:ea typeface="Roboto" panose="02000000000000000000" pitchFamily="2" charset="0"/>
                <a:cs typeface="Roboto" panose="02000000000000000000" pitchFamily="2" charset="0"/>
              </a:rPr>
              <a:t> gets unlocked and the attack is successful.</a:t>
            </a:r>
          </a:p>
          <a:p>
            <a:r>
              <a:rPr lang="en-US" sz="1900" spc="5" dirty="0">
                <a:ea typeface="Roboto" panose="02000000000000000000" pitchFamily="2" charset="0"/>
                <a:cs typeface="Roboto" panose="02000000000000000000" pitchFamily="2" charset="0"/>
              </a:rPr>
              <a:t>Once</a:t>
            </a:r>
            <a:r>
              <a:rPr lang="en-US" sz="1900" spc="-160"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the</a:t>
            </a:r>
            <a:r>
              <a:rPr lang="en-US" sz="1900" spc="-80" dirty="0">
                <a:ea typeface="Roboto" panose="02000000000000000000" pitchFamily="2" charset="0"/>
                <a:cs typeface="Roboto" panose="02000000000000000000" pitchFamily="2" charset="0"/>
              </a:rPr>
              <a:t> </a:t>
            </a:r>
            <a:r>
              <a:rPr lang="en-US" sz="1900" spc="-20" dirty="0">
                <a:ea typeface="Roboto" panose="02000000000000000000" pitchFamily="2" charset="0"/>
                <a:cs typeface="Roboto" panose="02000000000000000000" pitchFamily="2" charset="0"/>
              </a:rPr>
              <a:t>attacker</a:t>
            </a:r>
            <a:r>
              <a:rPr lang="en-US" sz="1900" spc="-35" dirty="0">
                <a:ea typeface="Roboto" panose="02000000000000000000" pitchFamily="2" charset="0"/>
                <a:cs typeface="Roboto" panose="02000000000000000000" pitchFamily="2" charset="0"/>
              </a:rPr>
              <a:t> </a:t>
            </a:r>
            <a:r>
              <a:rPr lang="en-US" sz="1900" spc="-15" dirty="0">
                <a:ea typeface="Roboto" panose="02000000000000000000" pitchFamily="2" charset="0"/>
                <a:cs typeface="Roboto" panose="02000000000000000000" pitchFamily="2" charset="0"/>
              </a:rPr>
              <a:t>logs</a:t>
            </a:r>
            <a:r>
              <a:rPr lang="en-US" sz="1900" spc="-50" dirty="0">
                <a:ea typeface="Roboto" panose="02000000000000000000" pitchFamily="2" charset="0"/>
                <a:cs typeface="Roboto" panose="02000000000000000000" pitchFamily="2" charset="0"/>
              </a:rPr>
              <a:t> </a:t>
            </a:r>
            <a:r>
              <a:rPr lang="en-US" sz="1900" spc="-25" dirty="0">
                <a:ea typeface="Roboto" panose="02000000000000000000" pitchFamily="2" charset="0"/>
                <a:cs typeface="Roboto" panose="02000000000000000000" pitchFamily="2" charset="0"/>
              </a:rPr>
              <a:t>in </a:t>
            </a:r>
            <a:r>
              <a:rPr lang="en-US" sz="1900" spc="-15" dirty="0">
                <a:ea typeface="Roboto" panose="02000000000000000000" pitchFamily="2" charset="0"/>
                <a:cs typeface="Roboto" panose="02000000000000000000" pitchFamily="2" charset="0"/>
              </a:rPr>
              <a:t>as</a:t>
            </a:r>
            <a:r>
              <a:rPr lang="en-US" sz="1900" spc="25"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admin,</a:t>
            </a:r>
            <a:r>
              <a:rPr lang="en-US" sz="1900" spc="-120" dirty="0">
                <a:ea typeface="Roboto" panose="02000000000000000000" pitchFamily="2" charset="0"/>
                <a:cs typeface="Roboto" panose="02000000000000000000" pitchFamily="2" charset="0"/>
              </a:rPr>
              <a:t> </a:t>
            </a:r>
            <a:r>
              <a:rPr lang="en-US" sz="1900" spc="-10" dirty="0">
                <a:ea typeface="Roboto" panose="02000000000000000000" pitchFamily="2" charset="0"/>
                <a:cs typeface="Roboto" panose="02000000000000000000" pitchFamily="2" charset="0"/>
              </a:rPr>
              <a:t>then</a:t>
            </a:r>
            <a:r>
              <a:rPr lang="en-US" sz="1900" spc="-105" dirty="0">
                <a:ea typeface="Roboto" panose="02000000000000000000" pitchFamily="2" charset="0"/>
                <a:cs typeface="Roboto" panose="02000000000000000000" pitchFamily="2" charset="0"/>
              </a:rPr>
              <a:t> </a:t>
            </a:r>
            <a:r>
              <a:rPr lang="en-US" sz="1900" spc="10" dirty="0">
                <a:ea typeface="Roboto" panose="02000000000000000000" pitchFamily="2" charset="0"/>
                <a:cs typeface="Roboto" panose="02000000000000000000" pitchFamily="2" charset="0"/>
              </a:rPr>
              <a:t>he</a:t>
            </a:r>
            <a:r>
              <a:rPr lang="en-US" sz="1900" spc="-160" dirty="0">
                <a:ea typeface="Roboto" panose="02000000000000000000" pitchFamily="2" charset="0"/>
                <a:cs typeface="Roboto" panose="02000000000000000000" pitchFamily="2" charset="0"/>
              </a:rPr>
              <a:t> </a:t>
            </a:r>
            <a:r>
              <a:rPr lang="en-US" sz="1900" spc="-20" dirty="0">
                <a:ea typeface="Roboto" panose="02000000000000000000" pitchFamily="2" charset="0"/>
                <a:cs typeface="Roboto" panose="02000000000000000000" pitchFamily="2" charset="0"/>
              </a:rPr>
              <a:t>can </a:t>
            </a:r>
            <a:r>
              <a:rPr lang="en-US" sz="1900" spc="-5" dirty="0">
                <a:ea typeface="Roboto" panose="02000000000000000000" pitchFamily="2" charset="0"/>
                <a:cs typeface="Roboto" panose="02000000000000000000" pitchFamily="2" charset="0"/>
              </a:rPr>
              <a:t>carry</a:t>
            </a:r>
            <a:r>
              <a:rPr lang="en-US" sz="1900" spc="-100" dirty="0">
                <a:ea typeface="Roboto" panose="02000000000000000000" pitchFamily="2" charset="0"/>
                <a:cs typeface="Roboto" panose="02000000000000000000" pitchFamily="2" charset="0"/>
              </a:rPr>
              <a:t> </a:t>
            </a:r>
            <a:r>
              <a:rPr lang="en-US" sz="1900" spc="20" dirty="0">
                <a:ea typeface="Roboto" panose="02000000000000000000" pitchFamily="2" charset="0"/>
                <a:cs typeface="Roboto" panose="02000000000000000000" pitchFamily="2" charset="0"/>
              </a:rPr>
              <a:t>out</a:t>
            </a:r>
            <a:r>
              <a:rPr lang="en-US" sz="1900" spc="-90" dirty="0">
                <a:ea typeface="Roboto" panose="02000000000000000000" pitchFamily="2" charset="0"/>
                <a:cs typeface="Roboto" panose="02000000000000000000" pitchFamily="2" charset="0"/>
              </a:rPr>
              <a:t> </a:t>
            </a:r>
            <a:r>
              <a:rPr lang="en-US" sz="1900" spc="-10" dirty="0">
                <a:ea typeface="Roboto" panose="02000000000000000000" pitchFamily="2" charset="0"/>
                <a:cs typeface="Roboto" panose="02000000000000000000" pitchFamily="2" charset="0"/>
              </a:rPr>
              <a:t>actions</a:t>
            </a:r>
            <a:r>
              <a:rPr lang="en-US" sz="1900" spc="-140" dirty="0">
                <a:ea typeface="Roboto" panose="02000000000000000000" pitchFamily="2" charset="0"/>
                <a:cs typeface="Roboto" panose="02000000000000000000" pitchFamily="2" charset="0"/>
              </a:rPr>
              <a:t> </a:t>
            </a:r>
            <a:r>
              <a:rPr lang="en-US" sz="1900" spc="10" dirty="0">
                <a:ea typeface="Roboto" panose="02000000000000000000" pitchFamily="2" charset="0"/>
                <a:cs typeface="Roboto" panose="02000000000000000000" pitchFamily="2" charset="0"/>
              </a:rPr>
              <a:t>on</a:t>
            </a:r>
            <a:r>
              <a:rPr lang="en-US" sz="1900" spc="-105"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behalf</a:t>
            </a:r>
            <a:r>
              <a:rPr lang="en-US" sz="1900" spc="-110" dirty="0">
                <a:ea typeface="Roboto" panose="02000000000000000000" pitchFamily="2" charset="0"/>
                <a:cs typeface="Roboto" panose="02000000000000000000" pitchFamily="2" charset="0"/>
              </a:rPr>
              <a:t> </a:t>
            </a:r>
            <a:r>
              <a:rPr lang="en-US" sz="1900" spc="10" dirty="0">
                <a:ea typeface="Roboto" panose="02000000000000000000" pitchFamily="2" charset="0"/>
                <a:cs typeface="Roboto" panose="02000000000000000000" pitchFamily="2" charset="0"/>
              </a:rPr>
              <a:t>of</a:t>
            </a:r>
            <a:r>
              <a:rPr lang="en-US" sz="1900" spc="-114"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the</a:t>
            </a:r>
            <a:r>
              <a:rPr lang="en-US" sz="1900" spc="-80" dirty="0">
                <a:ea typeface="Roboto" panose="02000000000000000000" pitchFamily="2" charset="0"/>
                <a:cs typeface="Roboto" panose="02000000000000000000" pitchFamily="2" charset="0"/>
              </a:rPr>
              <a:t> </a:t>
            </a:r>
            <a:r>
              <a:rPr lang="en-US" sz="1900" spc="-10" dirty="0">
                <a:ea typeface="Roboto" panose="02000000000000000000" pitchFamily="2" charset="0"/>
                <a:cs typeface="Roboto" panose="02000000000000000000" pitchFamily="2" charset="0"/>
              </a:rPr>
              <a:t>victim(admin)</a:t>
            </a:r>
            <a:r>
              <a:rPr lang="en-US" sz="1900" spc="-114"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which</a:t>
            </a:r>
            <a:r>
              <a:rPr lang="en-US" sz="1900" spc="-105"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could </a:t>
            </a:r>
            <a:r>
              <a:rPr lang="en-US" sz="1900" spc="-445" dirty="0">
                <a:ea typeface="Roboto" panose="02000000000000000000" pitchFamily="2" charset="0"/>
                <a:cs typeface="Roboto" panose="02000000000000000000" pitchFamily="2" charset="0"/>
              </a:rPr>
              <a:t> </a:t>
            </a:r>
            <a:r>
              <a:rPr lang="en-US" sz="1900" spc="-25" dirty="0">
                <a:ea typeface="Roboto" panose="02000000000000000000" pitchFamily="2" charset="0"/>
                <a:cs typeface="Roboto" panose="02000000000000000000" pitchFamily="2" charset="0"/>
              </a:rPr>
              <a:t>lead to</a:t>
            </a:r>
            <a:r>
              <a:rPr lang="en-US" sz="1900" spc="-20" dirty="0">
                <a:ea typeface="Roboto" panose="02000000000000000000" pitchFamily="2" charset="0"/>
                <a:cs typeface="Roboto" panose="02000000000000000000" pitchFamily="2" charset="0"/>
              </a:rPr>
              <a:t> </a:t>
            </a:r>
            <a:r>
              <a:rPr lang="en-US" sz="1900" dirty="0">
                <a:ea typeface="Roboto" panose="02000000000000000000" pitchFamily="2" charset="0"/>
                <a:cs typeface="Roboto" panose="02000000000000000000" pitchFamily="2" charset="0"/>
              </a:rPr>
              <a:t>serious</a:t>
            </a:r>
            <a:r>
              <a:rPr lang="en-US" sz="1900" spc="-140" dirty="0">
                <a:ea typeface="Roboto" panose="02000000000000000000" pitchFamily="2" charset="0"/>
                <a:cs typeface="Roboto" panose="02000000000000000000" pitchFamily="2" charset="0"/>
              </a:rPr>
              <a:t> </a:t>
            </a:r>
            <a:r>
              <a:rPr lang="en-US" sz="1900" spc="-10" dirty="0">
                <a:ea typeface="Roboto" panose="02000000000000000000" pitchFamily="2" charset="0"/>
                <a:cs typeface="Roboto" panose="02000000000000000000" pitchFamily="2" charset="0"/>
              </a:rPr>
              <a:t>financial</a:t>
            </a:r>
            <a:r>
              <a:rPr lang="en-US" sz="1900" spc="-170"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loss</a:t>
            </a:r>
            <a:r>
              <a:rPr lang="en-US" sz="1900" spc="-50" dirty="0">
                <a:ea typeface="Roboto" panose="02000000000000000000" pitchFamily="2" charset="0"/>
                <a:cs typeface="Roboto" panose="02000000000000000000" pitchFamily="2" charset="0"/>
              </a:rPr>
              <a:t> </a:t>
            </a:r>
            <a:r>
              <a:rPr lang="en-US" sz="1900" spc="-25" dirty="0">
                <a:ea typeface="Roboto" panose="02000000000000000000" pitchFamily="2" charset="0"/>
                <a:cs typeface="Roboto" panose="02000000000000000000" pitchFamily="2" charset="0"/>
              </a:rPr>
              <a:t>to</a:t>
            </a:r>
            <a:r>
              <a:rPr lang="en-US" sz="1900" spc="-20"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him/her,</a:t>
            </a:r>
            <a:r>
              <a:rPr lang="en-US" sz="1900" spc="-120" dirty="0">
                <a:ea typeface="Roboto" panose="02000000000000000000" pitchFamily="2" charset="0"/>
                <a:cs typeface="Roboto" panose="02000000000000000000" pitchFamily="2" charset="0"/>
              </a:rPr>
              <a:t> </a:t>
            </a:r>
            <a:r>
              <a:rPr lang="en-US" sz="1900" spc="-15" dirty="0">
                <a:ea typeface="Roboto" panose="02000000000000000000" pitchFamily="2" charset="0"/>
                <a:cs typeface="Roboto" panose="02000000000000000000" pitchFamily="2" charset="0"/>
              </a:rPr>
              <a:t>like</a:t>
            </a:r>
            <a:r>
              <a:rPr lang="en-US" sz="1900" spc="-160" dirty="0">
                <a:ea typeface="Roboto" panose="02000000000000000000" pitchFamily="2" charset="0"/>
                <a:cs typeface="Roboto" panose="02000000000000000000" pitchFamily="2" charset="0"/>
              </a:rPr>
              <a:t> </a:t>
            </a:r>
            <a:r>
              <a:rPr lang="en-US" sz="1900" spc="10" dirty="0">
                <a:ea typeface="Roboto" panose="02000000000000000000" pitchFamily="2" charset="0"/>
                <a:cs typeface="Roboto" panose="02000000000000000000" pitchFamily="2" charset="0"/>
              </a:rPr>
              <a:t>he</a:t>
            </a:r>
            <a:r>
              <a:rPr lang="en-US" sz="1900" spc="-75" dirty="0">
                <a:ea typeface="Roboto" panose="02000000000000000000" pitchFamily="2" charset="0"/>
                <a:cs typeface="Roboto" panose="02000000000000000000" pitchFamily="2" charset="0"/>
              </a:rPr>
              <a:t> </a:t>
            </a:r>
            <a:r>
              <a:rPr lang="en-US" sz="1900" spc="-20" dirty="0">
                <a:ea typeface="Roboto" panose="02000000000000000000" pitchFamily="2" charset="0"/>
                <a:cs typeface="Roboto" panose="02000000000000000000" pitchFamily="2" charset="0"/>
              </a:rPr>
              <a:t>can</a:t>
            </a:r>
            <a:r>
              <a:rPr lang="en-US" sz="1900" spc="-25" dirty="0">
                <a:ea typeface="Roboto" panose="02000000000000000000" pitchFamily="2" charset="0"/>
                <a:cs typeface="Roboto" panose="02000000000000000000" pitchFamily="2" charset="0"/>
              </a:rPr>
              <a:t> </a:t>
            </a:r>
            <a:r>
              <a:rPr lang="en-US" sz="1900" spc="-10" dirty="0">
                <a:ea typeface="Roboto" panose="02000000000000000000" pitchFamily="2" charset="0"/>
                <a:cs typeface="Roboto" panose="02000000000000000000" pitchFamily="2" charset="0"/>
              </a:rPr>
              <a:t>change</a:t>
            </a:r>
            <a:r>
              <a:rPr lang="en-US" sz="1900" spc="-155"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the</a:t>
            </a:r>
            <a:r>
              <a:rPr lang="en-US" sz="1900"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name,</a:t>
            </a:r>
            <a:r>
              <a:rPr lang="en-US" sz="1900" spc="-114"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picture</a:t>
            </a:r>
            <a:r>
              <a:rPr lang="en-US" sz="1900" spc="-160" dirty="0">
                <a:ea typeface="Roboto" panose="02000000000000000000" pitchFamily="2" charset="0"/>
                <a:cs typeface="Roboto" panose="02000000000000000000" pitchFamily="2" charset="0"/>
              </a:rPr>
              <a:t> </a:t>
            </a:r>
            <a:r>
              <a:rPr lang="en-US" sz="1900" dirty="0">
                <a:ea typeface="Roboto" panose="02000000000000000000" pitchFamily="2" charset="0"/>
                <a:cs typeface="Roboto" panose="02000000000000000000" pitchFamily="2" charset="0"/>
              </a:rPr>
              <a:t>and</a:t>
            </a:r>
            <a:r>
              <a:rPr lang="en-US" sz="1900" spc="-105"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even</a:t>
            </a:r>
            <a:r>
              <a:rPr lang="en-US" sz="1900" spc="-100"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price</a:t>
            </a:r>
            <a:r>
              <a:rPr lang="en-US" sz="1900" spc="-80" dirty="0">
                <a:ea typeface="Roboto" panose="02000000000000000000" pitchFamily="2" charset="0"/>
                <a:cs typeface="Roboto" panose="02000000000000000000" pitchFamily="2" charset="0"/>
              </a:rPr>
              <a:t> </a:t>
            </a:r>
            <a:r>
              <a:rPr lang="en-US" sz="1900" spc="10" dirty="0">
                <a:ea typeface="Roboto" panose="02000000000000000000" pitchFamily="2" charset="0"/>
                <a:cs typeface="Roboto" panose="02000000000000000000" pitchFamily="2" charset="0"/>
              </a:rPr>
              <a:t>of</a:t>
            </a:r>
            <a:r>
              <a:rPr lang="en-US" sz="1900" spc="-114"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the</a:t>
            </a:r>
            <a:r>
              <a:rPr lang="en-US" sz="1900" spc="-75" dirty="0">
                <a:ea typeface="Roboto" panose="02000000000000000000" pitchFamily="2" charset="0"/>
                <a:cs typeface="Roboto" panose="02000000000000000000" pitchFamily="2" charset="0"/>
              </a:rPr>
              <a:t> </a:t>
            </a:r>
            <a:r>
              <a:rPr lang="en-US" sz="1900" spc="5" dirty="0">
                <a:ea typeface="Roboto" panose="02000000000000000000" pitchFamily="2" charset="0"/>
                <a:cs typeface="Roboto" panose="02000000000000000000" pitchFamily="2" charset="0"/>
              </a:rPr>
              <a:t>products.</a:t>
            </a:r>
            <a:endParaRPr lang="en-US" sz="1900" dirty="0">
              <a:ea typeface="Roboto" panose="02000000000000000000" pitchFamily="2" charset="0"/>
              <a:cs typeface="Roboto" panose="02000000000000000000" pitchFamily="2" charset="0"/>
            </a:endParaRPr>
          </a:p>
          <a:p>
            <a:pPr marL="45720" indent="0">
              <a:buNone/>
            </a:pPr>
            <a:br>
              <a:rPr lang="en-US" sz="1900" dirty="0">
                <a:latin typeface="Roboto" panose="02000000000000000000" pitchFamily="2" charset="0"/>
                <a:ea typeface="Roboto" panose="02000000000000000000" pitchFamily="2" charset="0"/>
                <a:cs typeface="Roboto" panose="02000000000000000000" pitchFamily="2" charset="0"/>
              </a:rPr>
            </a:b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21950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FA1C-24FF-C1E4-FB17-4BFFC2B7D40E}"/>
              </a:ext>
            </a:extLst>
          </p:cNvPr>
          <p:cNvSpPr>
            <a:spLocks noGrp="1"/>
          </p:cNvSpPr>
          <p:nvPr>
            <p:ph type="title"/>
          </p:nvPr>
        </p:nvSpPr>
        <p:spPr>
          <a:xfrm>
            <a:off x="1143000" y="609600"/>
            <a:ext cx="9875520" cy="654424"/>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BA49C95E-A4E9-A8EF-E594-B3CE21805CFA}"/>
              </a:ext>
            </a:extLst>
          </p:cNvPr>
          <p:cNvSpPr>
            <a:spLocks noGrp="1"/>
          </p:cNvSpPr>
          <p:nvPr>
            <p:ph idx="1"/>
          </p:nvPr>
        </p:nvSpPr>
        <p:spPr>
          <a:xfrm>
            <a:off x="1143000" y="1645024"/>
            <a:ext cx="9872871" cy="4038600"/>
          </a:xfrm>
        </p:spPr>
        <p:txBody>
          <a:bodyPr>
            <a:normAutofit/>
          </a:bodyPr>
          <a:lstStyle/>
          <a:p>
            <a:pPr algn="l" fontAlgn="base">
              <a:buFont typeface="Arial" panose="020B0604020202020204" pitchFamily="34" charset="0"/>
              <a:buChar char="•"/>
            </a:pPr>
            <a:r>
              <a:rPr lang="en-US" sz="2000" b="0" i="0" dirty="0">
                <a:effectLst/>
                <a:ea typeface="Roboto" panose="02000000000000000000" pitchFamily="2" charset="0"/>
                <a:cs typeface="Roboto" panose="02000000000000000000" pitchFamily="2" charset="0"/>
              </a:rPr>
              <a:t>Monitoring API activity against your rate limit.</a:t>
            </a:r>
          </a:p>
          <a:p>
            <a:pPr algn="l" fontAlgn="base">
              <a:buFont typeface="Arial" panose="020B0604020202020204" pitchFamily="34" charset="0"/>
              <a:buChar char="•"/>
            </a:pPr>
            <a:r>
              <a:rPr lang="en-US" sz="2000" b="0" i="0" dirty="0">
                <a:effectLst/>
                <a:ea typeface="Roboto" panose="02000000000000000000" pitchFamily="2" charset="0"/>
                <a:cs typeface="Roboto" panose="02000000000000000000" pitchFamily="2" charset="0"/>
              </a:rPr>
              <a:t>Catching errors caused by rate limiting.</a:t>
            </a:r>
          </a:p>
          <a:p>
            <a:pPr algn="l" fontAlgn="base">
              <a:buFont typeface="Arial" panose="020B0604020202020204" pitchFamily="34" charset="0"/>
              <a:buChar char="•"/>
            </a:pPr>
            <a:r>
              <a:rPr lang="en-US" sz="2000" b="0" i="0" dirty="0">
                <a:effectLst/>
                <a:ea typeface="Roboto" panose="02000000000000000000" pitchFamily="2" charset="0"/>
                <a:cs typeface="Roboto" panose="02000000000000000000" pitchFamily="2" charset="0"/>
              </a:rPr>
              <a:t>Reducing the number of  requests.</a:t>
            </a:r>
          </a:p>
          <a:p>
            <a:pPr algn="l" fontAlgn="base">
              <a:buFont typeface="Arial" panose="020B0604020202020204" pitchFamily="34" charset="0"/>
              <a:buChar char="•"/>
            </a:pPr>
            <a:r>
              <a:rPr lang="en-US" sz="2000" b="0" i="0" dirty="0">
                <a:effectLst/>
                <a:ea typeface="Roboto" panose="02000000000000000000" pitchFamily="2" charset="0"/>
                <a:cs typeface="Roboto" panose="02000000000000000000" pitchFamily="2" charset="0"/>
              </a:rPr>
              <a:t>Extra precautions are taken with login, </a:t>
            </a:r>
            <a:r>
              <a:rPr lang="en-US" sz="2000" b="0" i="0" dirty="0" err="1">
                <a:effectLst/>
                <a:ea typeface="Roboto" panose="02000000000000000000" pitchFamily="2" charset="0"/>
                <a:cs typeface="Roboto" panose="02000000000000000000" pitchFamily="2" charset="0"/>
              </a:rPr>
              <a:t>otp</a:t>
            </a:r>
            <a:r>
              <a:rPr lang="en-US" sz="2000" b="0" i="0" dirty="0">
                <a:effectLst/>
                <a:ea typeface="Roboto" panose="02000000000000000000" pitchFamily="2" charset="0"/>
                <a:cs typeface="Roboto" panose="02000000000000000000" pitchFamily="2" charset="0"/>
              </a:rPr>
              <a:t>, vouchers etc.</a:t>
            </a:r>
          </a:p>
          <a:p>
            <a:pPr algn="l" fontAlgn="base">
              <a:buFont typeface="Arial" panose="020B0604020202020204" pitchFamily="34" charset="0"/>
              <a:buChar char="•"/>
            </a:pPr>
            <a:r>
              <a:rPr lang="en-US" sz="2000" dirty="0">
                <a:ea typeface="Roboto" panose="02000000000000000000" pitchFamily="2" charset="0"/>
                <a:cs typeface="Roboto" panose="02000000000000000000" pitchFamily="2" charset="0"/>
              </a:rPr>
              <a:t>Implement</a:t>
            </a:r>
            <a:r>
              <a:rPr lang="en-US" sz="2000" spc="-9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anti-bot</a:t>
            </a:r>
            <a:r>
              <a:rPr lang="en-US" sz="2000" spc="-1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measures</a:t>
            </a:r>
            <a:r>
              <a:rPr lang="en-US" sz="2000" spc="-7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such</a:t>
            </a:r>
            <a:r>
              <a:rPr lang="en-US" sz="2000" spc="-6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as</a:t>
            </a:r>
            <a:r>
              <a:rPr lang="en-US" sz="2000" spc="45" dirty="0">
                <a:ea typeface="Roboto" panose="02000000000000000000" pitchFamily="2" charset="0"/>
                <a:cs typeface="Roboto" panose="02000000000000000000" pitchFamily="2" charset="0"/>
              </a:rPr>
              <a:t> </a:t>
            </a:r>
            <a:r>
              <a:rPr lang="en-US" sz="2000" spc="-35" dirty="0">
                <a:ea typeface="Roboto" panose="02000000000000000000" pitchFamily="2" charset="0"/>
                <a:cs typeface="Roboto" panose="02000000000000000000" pitchFamily="2" charset="0"/>
              </a:rPr>
              <a:t>ReCAPTCHA</a:t>
            </a:r>
            <a:r>
              <a:rPr lang="en-US" sz="2000" spc="30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after</a:t>
            </a:r>
            <a:r>
              <a:rPr lang="en-US" sz="2000" spc="3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multiple</a:t>
            </a:r>
            <a:r>
              <a:rPr lang="en-US" sz="2000" spc="13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incorrect </a:t>
            </a:r>
            <a:r>
              <a:rPr lang="en-US" sz="2000" spc="5" dirty="0">
                <a:ea typeface="Roboto" panose="02000000000000000000" pitchFamily="2" charset="0"/>
                <a:cs typeface="Roboto" panose="02000000000000000000" pitchFamily="2" charset="0"/>
              </a:rPr>
              <a:t>attempts.</a:t>
            </a:r>
            <a:endParaRPr lang="en-US" sz="2000" dirty="0">
              <a:ea typeface="Roboto" panose="02000000000000000000" pitchFamily="2" charset="0"/>
              <a:cs typeface="Roboto" panose="02000000000000000000" pitchFamily="2" charset="0"/>
            </a:endParaRPr>
          </a:p>
          <a:p>
            <a:pPr algn="l" fontAlgn="base">
              <a:buFont typeface="Arial" panose="020B0604020202020204" pitchFamily="34" charset="0"/>
              <a:buChar char="•"/>
            </a:pPr>
            <a:r>
              <a:rPr lang="en-US" sz="2000" spc="-35" dirty="0">
                <a:ea typeface="Roboto" panose="02000000000000000000" pitchFamily="2" charset="0"/>
                <a:cs typeface="Roboto" panose="02000000000000000000" pitchFamily="2" charset="0"/>
              </a:rPr>
              <a:t>OTP</a:t>
            </a:r>
            <a:r>
              <a:rPr lang="en-US" sz="2000" spc="14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should</a:t>
            </a:r>
            <a:r>
              <a:rPr lang="en-US" sz="2000" spc="-13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expire</a:t>
            </a:r>
            <a:r>
              <a:rPr lang="en-US" sz="2000" spc="5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after</a:t>
            </a:r>
            <a:r>
              <a:rPr lang="en-US" sz="2000" spc="3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certain</a:t>
            </a:r>
            <a:r>
              <a:rPr lang="en-US" sz="2000" spc="95"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amount</a:t>
            </a:r>
            <a:r>
              <a:rPr lang="en-US" sz="2000" spc="-175"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of</a:t>
            </a:r>
            <a:r>
              <a:rPr lang="en-US" sz="2000" spc="-4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time</a:t>
            </a:r>
            <a:r>
              <a:rPr lang="en-US" sz="2000" spc="50" dirty="0">
                <a:ea typeface="Roboto" panose="02000000000000000000" pitchFamily="2" charset="0"/>
                <a:cs typeface="Roboto" panose="02000000000000000000" pitchFamily="2" charset="0"/>
              </a:rPr>
              <a:t> </a:t>
            </a:r>
            <a:r>
              <a:rPr lang="en-US" sz="2000" spc="-50" dirty="0">
                <a:ea typeface="Roboto" panose="02000000000000000000" pitchFamily="2" charset="0"/>
                <a:cs typeface="Roboto" panose="02000000000000000000" pitchFamily="2" charset="0"/>
              </a:rPr>
              <a:t>like</a:t>
            </a:r>
            <a:r>
              <a:rPr lang="en-US" sz="2000" spc="120"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2-5</a:t>
            </a:r>
            <a:r>
              <a:rPr lang="en-US" sz="2000" spc="2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minutes.</a:t>
            </a:r>
            <a:endParaRPr lang="en-US" sz="2000" dirty="0">
              <a:ea typeface="Roboto" panose="02000000000000000000" pitchFamily="2" charset="0"/>
              <a:cs typeface="Roboto" panose="02000000000000000000" pitchFamily="2" charset="0"/>
            </a:endParaRPr>
          </a:p>
          <a:p>
            <a:pPr algn="l" fontAlgn="base">
              <a:buFont typeface="Arial" panose="020B0604020202020204" pitchFamily="34" charset="0"/>
              <a:buChar char="•"/>
            </a:pPr>
            <a:r>
              <a:rPr lang="en-US" sz="2000" spc="-35" dirty="0">
                <a:ea typeface="Roboto" panose="02000000000000000000" pitchFamily="2" charset="0"/>
                <a:cs typeface="Roboto" panose="02000000000000000000" pitchFamily="2" charset="0"/>
              </a:rPr>
              <a:t>OTP</a:t>
            </a:r>
            <a:r>
              <a:rPr lang="en-US" sz="2000" spc="14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should</a:t>
            </a:r>
            <a:r>
              <a:rPr lang="en-US" sz="2000" spc="-14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be</a:t>
            </a:r>
            <a:r>
              <a:rPr lang="en-US" sz="2000" spc="-2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at</a:t>
            </a:r>
            <a:r>
              <a:rPr lang="en-US" sz="2000" spc="-20" dirty="0">
                <a:ea typeface="Roboto" panose="02000000000000000000" pitchFamily="2" charset="0"/>
                <a:cs typeface="Roboto" panose="02000000000000000000" pitchFamily="2" charset="0"/>
              </a:rPr>
              <a:t> least</a:t>
            </a:r>
            <a:r>
              <a:rPr lang="en-US" sz="2000" spc="5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6</a:t>
            </a:r>
            <a:r>
              <a:rPr lang="en-US" sz="2000" spc="2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digit</a:t>
            </a:r>
            <a:r>
              <a:rPr lang="en-US" sz="2000" spc="-3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and</a:t>
            </a:r>
            <a:r>
              <a:rPr lang="en-US" sz="2000" spc="-1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alphanumeric</a:t>
            </a:r>
            <a:r>
              <a:rPr lang="en-US" sz="2000" spc="60"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for</a:t>
            </a:r>
            <a:r>
              <a:rPr lang="en-US" sz="2000" spc="5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more</a:t>
            </a:r>
            <a:r>
              <a:rPr lang="en-US" sz="2000" spc="5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security.</a:t>
            </a:r>
          </a:p>
          <a:p>
            <a:pPr algn="l" fontAlgn="base">
              <a:buFont typeface="Arial" panose="020B0604020202020204" pitchFamily="34" charset="0"/>
              <a:buChar char="•"/>
            </a:pPr>
            <a:endParaRPr lang="en-US" sz="2000" b="0" i="0" dirty="0">
              <a:effectLst/>
              <a:latin typeface="Roboto" panose="02000000000000000000" pitchFamily="2" charset="0"/>
              <a:ea typeface="Roboto" panose="02000000000000000000" pitchFamily="2" charset="0"/>
              <a:cs typeface="Roboto" panose="02000000000000000000" pitchFamily="2" charset="0"/>
            </a:endParaRPr>
          </a:p>
          <a:p>
            <a:pPr marL="45720" indent="0" algn="l" fontAlgn="base">
              <a:buNone/>
            </a:pPr>
            <a:endParaRPr lang="en-US" b="0" i="0" dirty="0">
              <a:effectLst/>
              <a:latin typeface="Nunito" pitchFamily="2" charset="0"/>
            </a:endParaRPr>
          </a:p>
          <a:p>
            <a:pPr marL="45720" indent="0">
              <a:buNone/>
            </a:pPr>
            <a:endParaRPr lang="en-US" dirty="0"/>
          </a:p>
        </p:txBody>
      </p:sp>
    </p:spTree>
    <p:extLst>
      <p:ext uri="{BB962C8B-B14F-4D97-AF65-F5344CB8AC3E}">
        <p14:creationId xmlns:p14="http://schemas.microsoft.com/office/powerpoint/2010/main" val="2409557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BCFA-006B-F859-2A3A-59ECB38AA084}"/>
              </a:ext>
            </a:extLst>
          </p:cNvPr>
          <p:cNvSpPr>
            <a:spLocks noGrp="1"/>
          </p:cNvSpPr>
          <p:nvPr>
            <p:ph type="title"/>
          </p:nvPr>
        </p:nvSpPr>
        <p:spPr>
          <a:xfrm>
            <a:off x="1143000" y="609600"/>
            <a:ext cx="9875520" cy="762000"/>
          </a:xfrm>
        </p:spPr>
        <p:txBody>
          <a:bodyPr/>
          <a:lstStyle/>
          <a:p>
            <a:r>
              <a:rPr lang="en-US" dirty="0"/>
              <a:t>References</a:t>
            </a:r>
          </a:p>
        </p:txBody>
      </p:sp>
      <p:sp>
        <p:nvSpPr>
          <p:cNvPr id="3" name="Content Placeholder 2">
            <a:extLst>
              <a:ext uri="{FF2B5EF4-FFF2-40B4-BE49-F238E27FC236}">
                <a16:creationId xmlns:a16="http://schemas.microsoft.com/office/drawing/2014/main" id="{797D4125-C161-4A99-9BBF-0B44D7CD27BE}"/>
              </a:ext>
            </a:extLst>
          </p:cNvPr>
          <p:cNvSpPr>
            <a:spLocks noGrp="1"/>
          </p:cNvSpPr>
          <p:nvPr>
            <p:ph idx="1"/>
          </p:nvPr>
        </p:nvSpPr>
        <p:spPr>
          <a:xfrm>
            <a:off x="1143000" y="1743635"/>
            <a:ext cx="9872871" cy="4038600"/>
          </a:xfrm>
        </p:spPr>
        <p:txBody>
          <a:bodyPr/>
          <a:lstStyle/>
          <a:p>
            <a:r>
              <a:rPr lang="en-US" dirty="0">
                <a:hlinkClick r:id="rId2"/>
              </a:rPr>
              <a:t>https://www.geeksforgeeks.org/no-rate-limiting-flaw-in-cyber-security/</a:t>
            </a:r>
            <a:endParaRPr lang="en-US" dirty="0"/>
          </a:p>
          <a:p>
            <a:r>
              <a:rPr lang="en-US" dirty="0">
                <a:hlinkClick r:id="rId3"/>
              </a:rPr>
              <a:t>https://crashtest-security.com/owasp-api4-2019/</a:t>
            </a:r>
            <a:endParaRPr lang="en-US" dirty="0"/>
          </a:p>
          <a:p>
            <a:pPr marL="45720" indent="0">
              <a:buNone/>
            </a:pPr>
            <a:endParaRPr lang="en-US" dirty="0"/>
          </a:p>
        </p:txBody>
      </p:sp>
    </p:spTree>
    <p:extLst>
      <p:ext uri="{BB962C8B-B14F-4D97-AF65-F5344CB8AC3E}">
        <p14:creationId xmlns:p14="http://schemas.microsoft.com/office/powerpoint/2010/main" val="1603135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2E9BF-9DB3-C905-B418-F3943EE45BFF}"/>
              </a:ext>
            </a:extLst>
          </p:cNvPr>
          <p:cNvSpPr>
            <a:spLocks noGrp="1"/>
          </p:cNvSpPr>
          <p:nvPr>
            <p:ph type="title"/>
          </p:nvPr>
        </p:nvSpPr>
        <p:spPr>
          <a:xfrm>
            <a:off x="1143000" y="609600"/>
            <a:ext cx="9875520" cy="663388"/>
          </a:xfrm>
        </p:spPr>
        <p:txBody>
          <a:bodyPr>
            <a:normAutofit fontScale="90000"/>
          </a:bodyPr>
          <a:lstStyle/>
          <a:p>
            <a:r>
              <a:rPr lang="en-US" dirty="0"/>
              <a:t>6. Insecure File Uploads</a:t>
            </a:r>
          </a:p>
        </p:txBody>
      </p:sp>
      <p:graphicFrame>
        <p:nvGraphicFramePr>
          <p:cNvPr id="4" name="Table 8">
            <a:extLst>
              <a:ext uri="{FF2B5EF4-FFF2-40B4-BE49-F238E27FC236}">
                <a16:creationId xmlns:a16="http://schemas.microsoft.com/office/drawing/2014/main" id="{E00F059B-C96A-475D-070F-E2839539191D}"/>
              </a:ext>
            </a:extLst>
          </p:cNvPr>
          <p:cNvGraphicFramePr>
            <a:graphicFrameLocks/>
          </p:cNvGraphicFramePr>
          <p:nvPr>
            <p:extLst>
              <p:ext uri="{D42A27DB-BD31-4B8C-83A1-F6EECF244321}">
                <p14:modId xmlns:p14="http://schemas.microsoft.com/office/powerpoint/2010/main" val="1629951830"/>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5303D803-0455-AF60-5A4F-36E712BF7F03}"/>
              </a:ext>
            </a:extLst>
          </p:cNvPr>
          <p:cNvGraphicFramePr>
            <a:graphicFrameLocks noGrp="1"/>
          </p:cNvGraphicFramePr>
          <p:nvPr>
            <p:extLst>
              <p:ext uri="{D42A27DB-BD31-4B8C-83A1-F6EECF244321}">
                <p14:modId xmlns:p14="http://schemas.microsoft.com/office/powerpoint/2010/main" val="1862730232"/>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t>Insecure File Upload</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Insecure file Uploads.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http://43.204.30.166/wondercms/</a:t>
                      </a:r>
                    </a:p>
                    <a:p>
                      <a:pPr marL="0" marR="0" lvl="0" indent="0" algn="l" rtl="0">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File Uploaded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Backdoor shell (</a:t>
                      </a:r>
                      <a:r>
                        <a:rPr lang="en-US" sz="1800" b="0" dirty="0" err="1">
                          <a:solidFill>
                            <a:schemeClr val="dk1"/>
                          </a:solidFill>
                          <a:latin typeface="Calibri"/>
                          <a:ea typeface="Calibri"/>
                          <a:cs typeface="Calibri"/>
                          <a:sym typeface="Calibri"/>
                        </a:rPr>
                        <a:t>hack.php</a:t>
                      </a:r>
                      <a:r>
                        <a:rPr lang="en-US" sz="1800" b="0" dirty="0">
                          <a:solidFill>
                            <a:schemeClr val="dk1"/>
                          </a:solidFill>
                          <a:latin typeface="Calibri"/>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2434115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01D0-1848-03DE-957E-8E5A85EE7461}"/>
              </a:ext>
            </a:extLst>
          </p:cNvPr>
          <p:cNvSpPr>
            <a:spLocks noGrp="1"/>
          </p:cNvSpPr>
          <p:nvPr>
            <p:ph type="title"/>
          </p:nvPr>
        </p:nvSpPr>
        <p:spPr>
          <a:xfrm>
            <a:off x="1143000" y="609600"/>
            <a:ext cx="9875520" cy="573741"/>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B051D3FC-D89D-752D-C42C-E96CE8E9D27C}"/>
              </a:ext>
            </a:extLst>
          </p:cNvPr>
          <p:cNvSpPr>
            <a:spLocks noGrp="1"/>
          </p:cNvSpPr>
          <p:nvPr>
            <p:ph idx="1"/>
          </p:nvPr>
        </p:nvSpPr>
        <p:spPr>
          <a:xfrm>
            <a:off x="1143000" y="1183341"/>
            <a:ext cx="9872871" cy="4038600"/>
          </a:xfrm>
        </p:spPr>
        <p:txBody>
          <a:bodyPr/>
          <a:lstStyle/>
          <a:p>
            <a:r>
              <a:rPr lang="en-US" sz="1800" dirty="0"/>
              <a:t>Go to the Blog section. Then login the admin panel (password given - admin).</a:t>
            </a:r>
          </a:p>
          <a:p>
            <a:r>
              <a:rPr lang="en-US" sz="1800" dirty="0"/>
              <a:t>Then go the settings and you will find the file upload section.</a:t>
            </a:r>
          </a:p>
          <a:p>
            <a:pPr marL="45720" indent="0">
              <a:buNone/>
            </a:pPr>
            <a:endParaRPr lang="en-US" dirty="0"/>
          </a:p>
        </p:txBody>
      </p:sp>
      <p:pic>
        <p:nvPicPr>
          <p:cNvPr id="5" name="Picture 4">
            <a:extLst>
              <a:ext uri="{FF2B5EF4-FFF2-40B4-BE49-F238E27FC236}">
                <a16:creationId xmlns:a16="http://schemas.microsoft.com/office/drawing/2014/main" id="{5FB0F79F-1B37-8C99-C435-D200F7655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422" y="2120153"/>
            <a:ext cx="7346025" cy="4038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7206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5DF9-BA5F-C057-3985-92E0E55CB7AF}"/>
              </a:ext>
            </a:extLst>
          </p:cNvPr>
          <p:cNvSpPr>
            <a:spLocks noGrp="1"/>
          </p:cNvSpPr>
          <p:nvPr>
            <p:ph type="title"/>
          </p:nvPr>
        </p:nvSpPr>
        <p:spPr>
          <a:xfrm>
            <a:off x="1143000" y="609600"/>
            <a:ext cx="9875520" cy="519953"/>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ABE1F80D-2034-20FE-25D8-DD6598CDD055}"/>
              </a:ext>
            </a:extLst>
          </p:cNvPr>
          <p:cNvSpPr>
            <a:spLocks noGrp="1"/>
          </p:cNvSpPr>
          <p:nvPr>
            <p:ph idx="1"/>
          </p:nvPr>
        </p:nvSpPr>
        <p:spPr>
          <a:xfrm>
            <a:off x="1140351" y="1214718"/>
            <a:ext cx="9872871" cy="4038600"/>
          </a:xfrm>
        </p:spPr>
        <p:txBody>
          <a:bodyPr/>
          <a:lstStyle/>
          <a:p>
            <a:r>
              <a:rPr lang="en-US" dirty="0"/>
              <a:t>Now, lets try uploading our own shell (</a:t>
            </a:r>
            <a:r>
              <a:rPr lang="en-US" dirty="0" err="1"/>
              <a:t>hack.php</a:t>
            </a:r>
            <a:r>
              <a:rPr lang="en-US" dirty="0"/>
              <a:t>)</a:t>
            </a:r>
          </a:p>
          <a:p>
            <a:pPr marL="45720" indent="0">
              <a:buNone/>
            </a:pPr>
            <a:endParaRPr lang="en-US" dirty="0"/>
          </a:p>
          <a:p>
            <a:pPr marL="45720" indent="0">
              <a:buNone/>
            </a:pPr>
            <a:endParaRPr lang="en-US" dirty="0"/>
          </a:p>
          <a:p>
            <a:pPr marL="45720" indent="0">
              <a:buNone/>
            </a:pPr>
            <a:r>
              <a:rPr lang="en-US" dirty="0"/>
              <a:t> Looks like the shell is uploaded.</a:t>
            </a:r>
          </a:p>
          <a:p>
            <a:pPr marL="45720" indent="0">
              <a:buNone/>
            </a:pPr>
            <a:endParaRPr lang="en-US" dirty="0"/>
          </a:p>
        </p:txBody>
      </p:sp>
      <p:pic>
        <p:nvPicPr>
          <p:cNvPr id="5" name="Picture 4">
            <a:extLst>
              <a:ext uri="{FF2B5EF4-FFF2-40B4-BE49-F238E27FC236}">
                <a16:creationId xmlns:a16="http://schemas.microsoft.com/office/drawing/2014/main" id="{5145F9E8-475C-2667-1E94-4A08CE451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673" y="1911929"/>
            <a:ext cx="1265030" cy="43437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39CDE5E-E819-EFB1-8AA0-05E188E45077}"/>
              </a:ext>
            </a:extLst>
          </p:cNvPr>
          <p:cNvPicPr>
            <a:picLocks noChangeAspect="1"/>
          </p:cNvPicPr>
          <p:nvPr/>
        </p:nvPicPr>
        <p:blipFill rotWithShape="1">
          <a:blip r:embed="rId3">
            <a:extLst>
              <a:ext uri="{28A0092B-C50C-407E-A947-70E740481C1C}">
                <a14:useLocalDpi xmlns:a14="http://schemas.microsoft.com/office/drawing/2010/main" val="0"/>
              </a:ext>
            </a:extLst>
          </a:blip>
          <a:srcRect t="34938" r="53197"/>
          <a:stretch/>
        </p:blipFill>
        <p:spPr>
          <a:xfrm>
            <a:off x="3962399" y="3234018"/>
            <a:ext cx="3299012" cy="2784208"/>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CD88E282-C32E-4081-8E3B-B1DF411AAE80}"/>
              </a:ext>
            </a:extLst>
          </p:cNvPr>
          <p:cNvSpPr/>
          <p:nvPr/>
        </p:nvSpPr>
        <p:spPr>
          <a:xfrm>
            <a:off x="4383741" y="4511694"/>
            <a:ext cx="2214283" cy="311318"/>
          </a:xfrm>
          <a:prstGeom prst="rect">
            <a:avLst/>
          </a:prstGeom>
          <a:noFill/>
          <a:ln w="9525" cap="flat" cmpd="sng" algn="ctr">
            <a:solidFill>
              <a:schemeClr val="accent2"/>
            </a:solidFill>
            <a:prstDash val="solid"/>
            <a:round/>
            <a:headEnd type="none" w="med" len="med"/>
            <a:tailEnd type="none" w="med" len="med"/>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24342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8AF9E-C760-B7D0-24B2-99DABC13EF76}"/>
              </a:ext>
            </a:extLst>
          </p:cNvPr>
          <p:cNvSpPr>
            <a:spLocks noGrp="1"/>
          </p:cNvSpPr>
          <p:nvPr>
            <p:ph type="title"/>
          </p:nvPr>
        </p:nvSpPr>
        <p:spPr>
          <a:xfrm>
            <a:off x="1143000" y="609600"/>
            <a:ext cx="9875520" cy="600635"/>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BB5224CA-CDEE-AD41-4D52-610FCAA590A8}"/>
              </a:ext>
            </a:extLst>
          </p:cNvPr>
          <p:cNvSpPr>
            <a:spLocks noGrp="1"/>
          </p:cNvSpPr>
          <p:nvPr>
            <p:ph idx="1"/>
          </p:nvPr>
        </p:nvSpPr>
        <p:spPr>
          <a:xfrm>
            <a:off x="1140351" y="1409700"/>
            <a:ext cx="9872871" cy="4038600"/>
          </a:xfrm>
        </p:spPr>
        <p:txBody>
          <a:bodyPr/>
          <a:lstStyle/>
          <a:p>
            <a:r>
              <a:rPr lang="en-US" dirty="0"/>
              <a:t>Here is the shell </a:t>
            </a:r>
            <a:r>
              <a:rPr lang="en-US" dirty="0" err="1"/>
              <a:t>hack.php</a:t>
            </a:r>
            <a:endParaRPr lang="en-US" dirty="0"/>
          </a:p>
          <a:p>
            <a:endParaRPr lang="en-US" dirty="0"/>
          </a:p>
          <a:p>
            <a:pPr marL="45720" indent="0">
              <a:buNone/>
            </a:pPr>
            <a:endParaRPr lang="en-US" dirty="0"/>
          </a:p>
          <a:p>
            <a:pPr marL="45720" indent="0">
              <a:buNone/>
            </a:pPr>
            <a:endParaRPr lang="en-US" dirty="0"/>
          </a:p>
          <a:p>
            <a:pPr marL="45720" indent="0">
              <a:buNone/>
            </a:pPr>
            <a:r>
              <a:rPr lang="en-US" dirty="0"/>
              <a:t>The shell got executed successfully.</a:t>
            </a:r>
          </a:p>
          <a:p>
            <a:pPr marL="45720" indent="0">
              <a:buNone/>
            </a:pPr>
            <a:endParaRPr lang="en-US" dirty="0"/>
          </a:p>
        </p:txBody>
      </p:sp>
      <p:pic>
        <p:nvPicPr>
          <p:cNvPr id="5" name="Picture 4">
            <a:extLst>
              <a:ext uri="{FF2B5EF4-FFF2-40B4-BE49-F238E27FC236}">
                <a16:creationId xmlns:a16="http://schemas.microsoft.com/office/drawing/2014/main" id="{360394CB-1C4B-0D95-DE98-550C12F2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8587" y="1945516"/>
            <a:ext cx="1623201" cy="112023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5D9BFA2D-92E6-3E15-D026-237758105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407" y="4241604"/>
            <a:ext cx="5601185" cy="10821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88835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13B7-AB07-DFCB-18D4-9A403B89E8B9}"/>
              </a:ext>
            </a:extLst>
          </p:cNvPr>
          <p:cNvSpPr>
            <a:spLocks noGrp="1"/>
          </p:cNvSpPr>
          <p:nvPr>
            <p:ph type="title"/>
          </p:nvPr>
        </p:nvSpPr>
        <p:spPr>
          <a:xfrm>
            <a:off x="1143000" y="609600"/>
            <a:ext cx="9875520" cy="779929"/>
          </a:xfrm>
        </p:spPr>
        <p:txBody>
          <a:bodyPr/>
          <a:lstStyle/>
          <a:p>
            <a:r>
              <a:rPr lang="en-US" dirty="0"/>
              <a:t>Proof of Concept (PoC)</a:t>
            </a:r>
          </a:p>
        </p:txBody>
      </p:sp>
      <p:sp>
        <p:nvSpPr>
          <p:cNvPr id="3" name="Content Placeholder 2">
            <a:extLst>
              <a:ext uri="{FF2B5EF4-FFF2-40B4-BE49-F238E27FC236}">
                <a16:creationId xmlns:a16="http://schemas.microsoft.com/office/drawing/2014/main" id="{8376D933-4443-41C8-18E0-50CD8F516721}"/>
              </a:ext>
            </a:extLst>
          </p:cNvPr>
          <p:cNvSpPr>
            <a:spLocks noGrp="1"/>
          </p:cNvSpPr>
          <p:nvPr>
            <p:ph idx="1"/>
          </p:nvPr>
        </p:nvSpPr>
        <p:spPr>
          <a:xfrm>
            <a:off x="1143000" y="1322294"/>
            <a:ext cx="9872871" cy="4038600"/>
          </a:xfrm>
        </p:spPr>
        <p:txBody>
          <a:bodyPr/>
          <a:lstStyle/>
          <a:p>
            <a:r>
              <a:rPr lang="en-US" dirty="0"/>
              <a:t>Here are some other shells which are way more dangerous.</a:t>
            </a:r>
          </a:p>
          <a:p>
            <a:pPr marL="45720" indent="0">
              <a:buNone/>
            </a:pPr>
            <a:endParaRPr lang="en-US" dirty="0"/>
          </a:p>
        </p:txBody>
      </p:sp>
      <p:pic>
        <p:nvPicPr>
          <p:cNvPr id="5" name="Picture 4">
            <a:extLst>
              <a:ext uri="{FF2B5EF4-FFF2-40B4-BE49-F238E27FC236}">
                <a16:creationId xmlns:a16="http://schemas.microsoft.com/office/drawing/2014/main" id="{7E09715D-E71A-1FF6-8359-CE2C9FFCF824}"/>
              </a:ext>
            </a:extLst>
          </p:cNvPr>
          <p:cNvPicPr>
            <a:picLocks noChangeAspect="1"/>
          </p:cNvPicPr>
          <p:nvPr/>
        </p:nvPicPr>
        <p:blipFill rotWithShape="1">
          <a:blip r:embed="rId2">
            <a:extLst>
              <a:ext uri="{28A0092B-C50C-407E-A947-70E740481C1C}">
                <a14:useLocalDpi xmlns:a14="http://schemas.microsoft.com/office/drawing/2010/main" val="0"/>
              </a:ext>
            </a:extLst>
          </a:blip>
          <a:srcRect l="12287" r="14337" b="7914"/>
          <a:stretch/>
        </p:blipFill>
        <p:spPr>
          <a:xfrm>
            <a:off x="3451412" y="1887071"/>
            <a:ext cx="5665694" cy="4186517"/>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8AD3A48F-705C-1EE5-46E6-04BDF7306C78}"/>
              </a:ext>
            </a:extLst>
          </p:cNvPr>
          <p:cNvSpPr/>
          <p:nvPr/>
        </p:nvSpPr>
        <p:spPr>
          <a:xfrm>
            <a:off x="3872753" y="3558988"/>
            <a:ext cx="2321859" cy="1515036"/>
          </a:xfrm>
          <a:prstGeom prst="rect">
            <a:avLst/>
          </a:prstGeom>
          <a:noFill/>
          <a:ln w="9525" cap="flat" cmpd="sng" algn="ctr">
            <a:solidFill>
              <a:schemeClr val="accent2"/>
            </a:solidFill>
            <a:prstDash val="solid"/>
            <a:round/>
            <a:headEnd type="none" w="med" len="med"/>
            <a:tailEnd type="none" w="med" len="med"/>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26869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3E8D0-FB31-5C27-3774-9C08873D459D}"/>
              </a:ext>
            </a:extLst>
          </p:cNvPr>
          <p:cNvSpPr>
            <a:spLocks noGrp="1"/>
          </p:cNvSpPr>
          <p:nvPr>
            <p:ph type="title"/>
          </p:nvPr>
        </p:nvSpPr>
        <p:spPr>
          <a:xfrm>
            <a:off x="1143000" y="609600"/>
            <a:ext cx="9875520" cy="797859"/>
          </a:xfrm>
        </p:spPr>
        <p:txBody>
          <a:bodyPr/>
          <a:lstStyle/>
          <a:p>
            <a:r>
              <a:rPr lang="en-US" dirty="0"/>
              <a:t>Vulnerabilities:</a:t>
            </a:r>
          </a:p>
        </p:txBody>
      </p:sp>
      <p:graphicFrame>
        <p:nvGraphicFramePr>
          <p:cNvPr id="4" name="Table 4">
            <a:extLst>
              <a:ext uri="{FF2B5EF4-FFF2-40B4-BE49-F238E27FC236}">
                <a16:creationId xmlns:a16="http://schemas.microsoft.com/office/drawing/2014/main" id="{3AFCDE20-B8E7-917E-3DB7-AD60850A1274}"/>
              </a:ext>
            </a:extLst>
          </p:cNvPr>
          <p:cNvGraphicFramePr>
            <a:graphicFrameLocks noGrp="1"/>
          </p:cNvGraphicFramePr>
          <p:nvPr>
            <p:ph idx="1"/>
            <p:extLst>
              <p:ext uri="{D42A27DB-BD31-4B8C-83A1-F6EECF244321}">
                <p14:modId xmlns:p14="http://schemas.microsoft.com/office/powerpoint/2010/main" val="1008492996"/>
              </p:ext>
            </p:extLst>
          </p:nvPr>
        </p:nvGraphicFramePr>
        <p:xfrm>
          <a:off x="1698812" y="1815353"/>
          <a:ext cx="8090646" cy="3657600"/>
        </p:xfrm>
        <a:graphic>
          <a:graphicData uri="http://schemas.openxmlformats.org/drawingml/2006/table">
            <a:tbl>
              <a:tblPr firstRow="1" bandRow="1">
                <a:tableStyleId>{00A15C55-8517-42AA-B614-E9B94910E393}</a:tableStyleId>
              </a:tblPr>
              <a:tblGrid>
                <a:gridCol w="702270">
                  <a:extLst>
                    <a:ext uri="{9D8B030D-6E8A-4147-A177-3AD203B41FA5}">
                      <a16:colId xmlns:a16="http://schemas.microsoft.com/office/drawing/2014/main" val="2523943742"/>
                    </a:ext>
                  </a:extLst>
                </a:gridCol>
                <a:gridCol w="1354674">
                  <a:extLst>
                    <a:ext uri="{9D8B030D-6E8A-4147-A177-3AD203B41FA5}">
                      <a16:colId xmlns:a16="http://schemas.microsoft.com/office/drawing/2014/main" val="3687332691"/>
                    </a:ext>
                  </a:extLst>
                </a:gridCol>
                <a:gridCol w="4612541">
                  <a:extLst>
                    <a:ext uri="{9D8B030D-6E8A-4147-A177-3AD203B41FA5}">
                      <a16:colId xmlns:a16="http://schemas.microsoft.com/office/drawing/2014/main" val="2849128916"/>
                    </a:ext>
                  </a:extLst>
                </a:gridCol>
                <a:gridCol w="1421161">
                  <a:extLst>
                    <a:ext uri="{9D8B030D-6E8A-4147-A177-3AD203B41FA5}">
                      <a16:colId xmlns:a16="http://schemas.microsoft.com/office/drawing/2014/main" val="3420686749"/>
                    </a:ext>
                  </a:extLst>
                </a:gridCol>
              </a:tblGrid>
              <a:tr h="345589">
                <a:tc>
                  <a:txBody>
                    <a:bodyPr/>
                    <a:lstStyle/>
                    <a:p>
                      <a:pPr algn="ctr"/>
                      <a:r>
                        <a:rPr lang="en-US" dirty="0"/>
                        <a:t>No</a:t>
                      </a:r>
                    </a:p>
                  </a:txBody>
                  <a:tcPr>
                    <a:solidFill>
                      <a:schemeClr val="tx1"/>
                    </a:solidFill>
                  </a:tcPr>
                </a:tc>
                <a:tc>
                  <a:txBody>
                    <a:bodyPr/>
                    <a:lstStyle/>
                    <a:p>
                      <a:pPr algn="ctr"/>
                      <a:r>
                        <a:rPr lang="en-US" dirty="0"/>
                        <a:t>Severity</a:t>
                      </a:r>
                    </a:p>
                  </a:txBody>
                  <a:tcPr>
                    <a:solidFill>
                      <a:schemeClr val="tx1"/>
                    </a:solidFill>
                  </a:tcPr>
                </a:tc>
                <a:tc>
                  <a:txBody>
                    <a:bodyPr/>
                    <a:lstStyle/>
                    <a:p>
                      <a:pPr algn="ctr"/>
                      <a:r>
                        <a:rPr lang="en-US" dirty="0"/>
                        <a:t>Vulnerability</a:t>
                      </a:r>
                    </a:p>
                  </a:txBody>
                  <a:tcPr>
                    <a:solidFill>
                      <a:schemeClr val="tx1"/>
                    </a:solidFill>
                  </a:tcPr>
                </a:tc>
                <a:tc>
                  <a:txBody>
                    <a:bodyPr/>
                    <a:lstStyle/>
                    <a:p>
                      <a:pPr algn="ctr"/>
                      <a:r>
                        <a:rPr lang="en-US" dirty="0"/>
                        <a:t>Count</a:t>
                      </a:r>
                    </a:p>
                  </a:txBody>
                  <a:tcPr>
                    <a:solidFill>
                      <a:schemeClr val="tx1"/>
                    </a:solidFill>
                  </a:tcPr>
                </a:tc>
                <a:extLst>
                  <a:ext uri="{0D108BD9-81ED-4DB2-BD59-A6C34878D82A}">
                    <a16:rowId xmlns:a16="http://schemas.microsoft.com/office/drawing/2014/main" val="775628891"/>
                  </a:ext>
                </a:extLst>
              </a:tr>
              <a:tr h="345589">
                <a:tc>
                  <a:txBody>
                    <a:bodyPr/>
                    <a:lstStyle/>
                    <a:p>
                      <a:pPr algn="ctr"/>
                      <a:r>
                        <a:rPr lang="en-US" dirty="0"/>
                        <a:t>10</a:t>
                      </a:r>
                    </a:p>
                  </a:txBody>
                  <a:tcPr/>
                </a:tc>
                <a:tc>
                  <a:txBody>
                    <a:bodyPr/>
                    <a:lstStyle/>
                    <a:p>
                      <a:pPr algn="ctr"/>
                      <a:r>
                        <a:rPr lang="en-US" dirty="0"/>
                        <a:t>Low</a:t>
                      </a:r>
                    </a:p>
                  </a:txBody>
                  <a:tcPr/>
                </a:tc>
                <a:tc>
                  <a:txBody>
                    <a:bodyPr/>
                    <a:lstStyle/>
                    <a:p>
                      <a:pPr algn="ctr"/>
                      <a:r>
                        <a:rPr lang="en-US" dirty="0"/>
                        <a:t>Descriptive Error Messages</a:t>
                      </a:r>
                    </a:p>
                  </a:txBody>
                  <a:tcPr/>
                </a:tc>
                <a:tc>
                  <a:txBody>
                    <a:bodyPr/>
                    <a:lstStyle/>
                    <a:p>
                      <a:pPr algn="ctr"/>
                      <a:r>
                        <a:rPr lang="en-US" dirty="0"/>
                        <a:t>1</a:t>
                      </a:r>
                    </a:p>
                  </a:txBody>
                  <a:tcPr/>
                </a:tc>
                <a:extLst>
                  <a:ext uri="{0D108BD9-81ED-4DB2-BD59-A6C34878D82A}">
                    <a16:rowId xmlns:a16="http://schemas.microsoft.com/office/drawing/2014/main" val="1857077625"/>
                  </a:ext>
                </a:extLst>
              </a:tr>
              <a:tr h="345589">
                <a:tc>
                  <a:txBody>
                    <a:bodyPr/>
                    <a:lstStyle/>
                    <a:p>
                      <a:pPr algn="ctr"/>
                      <a:r>
                        <a:rPr lang="en-US" dirty="0"/>
                        <a:t>11</a:t>
                      </a:r>
                    </a:p>
                  </a:txBody>
                  <a:tcPr/>
                </a:tc>
                <a:tc>
                  <a:txBody>
                    <a:bodyPr/>
                    <a:lstStyle/>
                    <a:p>
                      <a:pPr algn="ctr"/>
                      <a:r>
                        <a:rPr lang="en-US" dirty="0"/>
                        <a:t>Low</a:t>
                      </a:r>
                    </a:p>
                  </a:txBody>
                  <a:tcPr/>
                </a:tc>
                <a:tc>
                  <a:txBody>
                    <a:bodyPr/>
                    <a:lstStyle/>
                    <a:p>
                      <a:pPr algn="ctr"/>
                      <a:r>
                        <a:rPr lang="en-US" dirty="0"/>
                        <a:t>Default Files Misconfiguration Flaw</a:t>
                      </a:r>
                    </a:p>
                  </a:txBody>
                  <a:tcPr/>
                </a:tc>
                <a:tc>
                  <a:txBody>
                    <a:bodyPr/>
                    <a:lstStyle/>
                    <a:p>
                      <a:pPr algn="ctr"/>
                      <a:r>
                        <a:rPr lang="en-US" dirty="0"/>
                        <a:t>5</a:t>
                      </a:r>
                    </a:p>
                  </a:txBody>
                  <a:tcPr/>
                </a:tc>
                <a:extLst>
                  <a:ext uri="{0D108BD9-81ED-4DB2-BD59-A6C34878D82A}">
                    <a16:rowId xmlns:a16="http://schemas.microsoft.com/office/drawing/2014/main" val="2637397599"/>
                  </a:ext>
                </a:extLst>
              </a:tr>
              <a:tr h="345589">
                <a:tc>
                  <a:txBody>
                    <a:bodyPr/>
                    <a:lstStyle/>
                    <a:p>
                      <a:pPr algn="ctr"/>
                      <a:r>
                        <a:rPr lang="en-US" dirty="0"/>
                        <a:t>12</a:t>
                      </a:r>
                    </a:p>
                  </a:txBody>
                  <a:tcPr/>
                </a:tc>
                <a:tc>
                  <a:txBody>
                    <a:bodyPr/>
                    <a:lstStyle/>
                    <a:p>
                      <a:pPr algn="ctr"/>
                      <a:r>
                        <a:rPr lang="en-US" dirty="0"/>
                        <a:t>Critical</a:t>
                      </a:r>
                    </a:p>
                  </a:txBody>
                  <a:tcPr/>
                </a:tc>
                <a:tc>
                  <a:txBody>
                    <a:bodyPr/>
                    <a:lstStyle/>
                    <a:p>
                      <a:pPr algn="ctr"/>
                      <a:r>
                        <a:rPr lang="en-US" dirty="0"/>
                        <a:t>Remote File Inclusion</a:t>
                      </a:r>
                    </a:p>
                  </a:txBody>
                  <a:tcPr/>
                </a:tc>
                <a:tc>
                  <a:txBody>
                    <a:bodyPr/>
                    <a:lstStyle/>
                    <a:p>
                      <a:pPr algn="ctr"/>
                      <a:r>
                        <a:rPr lang="en-US" dirty="0"/>
                        <a:t>1</a:t>
                      </a:r>
                    </a:p>
                  </a:txBody>
                  <a:tcPr/>
                </a:tc>
                <a:extLst>
                  <a:ext uri="{0D108BD9-81ED-4DB2-BD59-A6C34878D82A}">
                    <a16:rowId xmlns:a16="http://schemas.microsoft.com/office/drawing/2014/main" val="1794897450"/>
                  </a:ext>
                </a:extLst>
              </a:tr>
              <a:tr h="345589">
                <a:tc>
                  <a:txBody>
                    <a:bodyPr/>
                    <a:lstStyle/>
                    <a:p>
                      <a:pPr algn="ctr"/>
                      <a:r>
                        <a:rPr lang="en-US" dirty="0"/>
                        <a:t>13</a:t>
                      </a:r>
                    </a:p>
                  </a:txBody>
                  <a:tcPr/>
                </a:tc>
                <a:tc>
                  <a:txBody>
                    <a:bodyPr/>
                    <a:lstStyle/>
                    <a:p>
                      <a:pPr algn="ctr"/>
                      <a:r>
                        <a:rPr lang="en-US" dirty="0"/>
                        <a:t>Moderate</a:t>
                      </a:r>
                    </a:p>
                  </a:txBody>
                  <a:tcPr/>
                </a:tc>
                <a:tc>
                  <a:txBody>
                    <a:bodyPr/>
                    <a:lstStyle/>
                    <a:p>
                      <a:pPr algn="ctr"/>
                      <a:r>
                        <a:rPr lang="en-US" dirty="0"/>
                        <a:t>Directory Listing</a:t>
                      </a:r>
                    </a:p>
                  </a:txBody>
                  <a:tcPr/>
                </a:tc>
                <a:tc>
                  <a:txBody>
                    <a:bodyPr/>
                    <a:lstStyle/>
                    <a:p>
                      <a:pPr algn="ctr"/>
                      <a:r>
                        <a:rPr lang="en-US" dirty="0"/>
                        <a:t>2</a:t>
                      </a:r>
                    </a:p>
                  </a:txBody>
                  <a:tcPr/>
                </a:tc>
                <a:extLst>
                  <a:ext uri="{0D108BD9-81ED-4DB2-BD59-A6C34878D82A}">
                    <a16:rowId xmlns:a16="http://schemas.microsoft.com/office/drawing/2014/main" val="3599440251"/>
                  </a:ext>
                </a:extLst>
              </a:tr>
              <a:tr h="345589">
                <a:tc>
                  <a:txBody>
                    <a:bodyPr/>
                    <a:lstStyle/>
                    <a:p>
                      <a:pPr algn="ctr"/>
                      <a:r>
                        <a:rPr lang="en-US" dirty="0"/>
                        <a:t>14</a:t>
                      </a:r>
                    </a:p>
                  </a:txBody>
                  <a:tcPr/>
                </a:tc>
                <a:tc>
                  <a:txBody>
                    <a:bodyPr/>
                    <a:lstStyle/>
                    <a:p>
                      <a:pPr algn="ctr"/>
                      <a:r>
                        <a:rPr lang="en-US" dirty="0"/>
                        <a:t>Moderate</a:t>
                      </a:r>
                    </a:p>
                  </a:txBody>
                  <a:tcPr/>
                </a:tc>
                <a:tc>
                  <a:txBody>
                    <a:bodyPr/>
                    <a:lstStyle/>
                    <a:p>
                      <a:pPr algn="ctr"/>
                      <a:r>
                        <a:rPr lang="en-US" dirty="0"/>
                        <a:t>PII Leakage</a:t>
                      </a:r>
                    </a:p>
                  </a:txBody>
                  <a:tcPr/>
                </a:tc>
                <a:tc>
                  <a:txBody>
                    <a:bodyPr/>
                    <a:lstStyle/>
                    <a:p>
                      <a:pPr algn="ctr"/>
                      <a:r>
                        <a:rPr lang="en-US" dirty="0"/>
                        <a:t>2</a:t>
                      </a:r>
                    </a:p>
                  </a:txBody>
                  <a:tcPr/>
                </a:tc>
                <a:extLst>
                  <a:ext uri="{0D108BD9-81ED-4DB2-BD59-A6C34878D82A}">
                    <a16:rowId xmlns:a16="http://schemas.microsoft.com/office/drawing/2014/main" val="3180604548"/>
                  </a:ext>
                </a:extLst>
              </a:tr>
              <a:tr h="345589">
                <a:tc>
                  <a:txBody>
                    <a:bodyPr/>
                    <a:lstStyle/>
                    <a:p>
                      <a:pPr algn="ctr"/>
                      <a:r>
                        <a:rPr lang="en-US" dirty="0"/>
                        <a:t>15</a:t>
                      </a:r>
                    </a:p>
                  </a:txBody>
                  <a:tcPr/>
                </a:tc>
                <a:tc>
                  <a:txBody>
                    <a:bodyPr/>
                    <a:lstStyle/>
                    <a:p>
                      <a:pPr algn="ctr"/>
                      <a:r>
                        <a:rPr lang="en-US" dirty="0"/>
                        <a:t>Severe</a:t>
                      </a:r>
                    </a:p>
                  </a:txBody>
                  <a:tcPr/>
                </a:tc>
                <a:tc>
                  <a:txBody>
                    <a:bodyPr/>
                    <a:lstStyle/>
                    <a:p>
                      <a:pPr algn="ctr"/>
                      <a:r>
                        <a:rPr lang="en-US" dirty="0"/>
                        <a:t>Open Redirection</a:t>
                      </a:r>
                    </a:p>
                  </a:txBody>
                  <a:tcPr/>
                </a:tc>
                <a:tc>
                  <a:txBody>
                    <a:bodyPr/>
                    <a:lstStyle/>
                    <a:p>
                      <a:pPr algn="ctr"/>
                      <a:r>
                        <a:rPr lang="en-US" dirty="0"/>
                        <a:t>1</a:t>
                      </a:r>
                    </a:p>
                  </a:txBody>
                  <a:tcPr/>
                </a:tc>
                <a:extLst>
                  <a:ext uri="{0D108BD9-81ED-4DB2-BD59-A6C34878D82A}">
                    <a16:rowId xmlns:a16="http://schemas.microsoft.com/office/drawing/2014/main" val="2669397425"/>
                  </a:ext>
                </a:extLst>
              </a:tr>
              <a:tr h="345589">
                <a:tc>
                  <a:txBody>
                    <a:bodyPr/>
                    <a:lstStyle/>
                    <a:p>
                      <a:pPr algn="ctr"/>
                      <a:r>
                        <a:rPr lang="en-US" dirty="0"/>
                        <a:t>16</a:t>
                      </a:r>
                    </a:p>
                  </a:txBody>
                  <a:tcPr/>
                </a:tc>
                <a:tc>
                  <a:txBody>
                    <a:bodyPr/>
                    <a:lstStyle/>
                    <a:p>
                      <a:pPr algn="ctr"/>
                      <a:r>
                        <a:rPr lang="en-US" dirty="0"/>
                        <a:t>Severe</a:t>
                      </a:r>
                    </a:p>
                  </a:txBody>
                  <a:tcPr/>
                </a:tc>
                <a:tc>
                  <a:txBody>
                    <a:bodyPr/>
                    <a:lstStyle/>
                    <a:p>
                      <a:pPr algn="ctr"/>
                      <a:r>
                        <a:rPr lang="en-US" dirty="0"/>
                        <a:t>Bruteforce Exploitation</a:t>
                      </a:r>
                    </a:p>
                  </a:txBody>
                  <a:tcPr/>
                </a:tc>
                <a:tc>
                  <a:txBody>
                    <a:bodyPr/>
                    <a:lstStyle/>
                    <a:p>
                      <a:pPr algn="ctr"/>
                      <a:r>
                        <a:rPr lang="en-US" dirty="0"/>
                        <a:t>1</a:t>
                      </a:r>
                    </a:p>
                  </a:txBody>
                  <a:tcPr/>
                </a:tc>
                <a:extLst>
                  <a:ext uri="{0D108BD9-81ED-4DB2-BD59-A6C34878D82A}">
                    <a16:rowId xmlns:a16="http://schemas.microsoft.com/office/drawing/2014/main" val="3013610951"/>
                  </a:ext>
                </a:extLst>
              </a:tr>
              <a:tr h="345589">
                <a:tc>
                  <a:txBody>
                    <a:bodyPr/>
                    <a:lstStyle/>
                    <a:p>
                      <a:pPr algn="ctr"/>
                      <a:r>
                        <a:rPr lang="en-US" dirty="0"/>
                        <a:t>17</a:t>
                      </a:r>
                    </a:p>
                  </a:txBody>
                  <a:tcPr/>
                </a:tc>
                <a:tc>
                  <a:txBody>
                    <a:bodyPr/>
                    <a:lstStyle/>
                    <a:p>
                      <a:pPr algn="ctr"/>
                      <a:r>
                        <a:rPr lang="en-US" dirty="0"/>
                        <a:t>Critical</a:t>
                      </a:r>
                    </a:p>
                  </a:txBody>
                  <a:tcPr/>
                </a:tc>
                <a:tc>
                  <a:txBody>
                    <a:bodyPr/>
                    <a:lstStyle/>
                    <a:p>
                      <a:pPr algn="ctr"/>
                      <a:r>
                        <a:rPr lang="en-US" dirty="0"/>
                        <a:t>Command Execution Vulnerability</a:t>
                      </a:r>
                    </a:p>
                  </a:txBody>
                  <a:tcPr/>
                </a:tc>
                <a:tc>
                  <a:txBody>
                    <a:bodyPr/>
                    <a:lstStyle/>
                    <a:p>
                      <a:pPr algn="ctr"/>
                      <a:r>
                        <a:rPr lang="en-US" dirty="0"/>
                        <a:t>2</a:t>
                      </a:r>
                    </a:p>
                  </a:txBody>
                  <a:tcPr/>
                </a:tc>
                <a:extLst>
                  <a:ext uri="{0D108BD9-81ED-4DB2-BD59-A6C34878D82A}">
                    <a16:rowId xmlns:a16="http://schemas.microsoft.com/office/drawing/2014/main" val="3353888113"/>
                  </a:ext>
                </a:extLst>
              </a:tr>
              <a:tr h="345589">
                <a:tc>
                  <a:txBody>
                    <a:bodyPr/>
                    <a:lstStyle/>
                    <a:p>
                      <a:pPr algn="ctr"/>
                      <a:r>
                        <a:rPr lang="en-US" dirty="0"/>
                        <a:t>18</a:t>
                      </a:r>
                    </a:p>
                  </a:txBody>
                  <a:tcPr/>
                </a:tc>
                <a:tc>
                  <a:txBody>
                    <a:bodyPr/>
                    <a:lstStyle/>
                    <a:p>
                      <a:pPr algn="ctr"/>
                      <a:r>
                        <a:rPr lang="en-US" dirty="0"/>
                        <a:t>Severe</a:t>
                      </a:r>
                    </a:p>
                  </a:txBody>
                  <a:tcPr/>
                </a:tc>
                <a:tc>
                  <a:txBody>
                    <a:bodyPr/>
                    <a:lstStyle/>
                    <a:p>
                      <a:pPr algn="ctr"/>
                      <a:r>
                        <a:rPr lang="en-US" dirty="0"/>
                        <a:t>Force Browsing</a:t>
                      </a:r>
                    </a:p>
                  </a:txBody>
                  <a:tcPr/>
                </a:tc>
                <a:tc>
                  <a:txBody>
                    <a:bodyPr/>
                    <a:lstStyle/>
                    <a:p>
                      <a:pPr algn="ctr"/>
                      <a:r>
                        <a:rPr lang="en-US" dirty="0"/>
                        <a:t>2</a:t>
                      </a:r>
                    </a:p>
                  </a:txBody>
                  <a:tcPr/>
                </a:tc>
                <a:extLst>
                  <a:ext uri="{0D108BD9-81ED-4DB2-BD59-A6C34878D82A}">
                    <a16:rowId xmlns:a16="http://schemas.microsoft.com/office/drawing/2014/main" val="1682088142"/>
                  </a:ext>
                </a:extLst>
              </a:tr>
            </a:tbl>
          </a:graphicData>
        </a:graphic>
      </p:graphicFrame>
    </p:spTree>
    <p:extLst>
      <p:ext uri="{BB962C8B-B14F-4D97-AF65-F5344CB8AC3E}">
        <p14:creationId xmlns:p14="http://schemas.microsoft.com/office/powerpoint/2010/main" val="1567355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F0A5-B25F-EFA8-B8CC-0A02448EDDFA}"/>
              </a:ext>
            </a:extLst>
          </p:cNvPr>
          <p:cNvSpPr>
            <a:spLocks noGrp="1"/>
          </p:cNvSpPr>
          <p:nvPr>
            <p:ph type="title"/>
          </p:nvPr>
        </p:nvSpPr>
        <p:spPr>
          <a:xfrm>
            <a:off x="1143000" y="609600"/>
            <a:ext cx="9875520" cy="609600"/>
          </a:xfrm>
        </p:spPr>
        <p:txBody>
          <a:bodyPr>
            <a:normAutofit fontScale="90000"/>
          </a:bodyPr>
          <a:lstStyle/>
          <a:p>
            <a:r>
              <a:rPr lang="en-US" dirty="0"/>
              <a:t>Business Impact – Extremely High</a:t>
            </a:r>
          </a:p>
        </p:txBody>
      </p:sp>
      <p:sp>
        <p:nvSpPr>
          <p:cNvPr id="3" name="Content Placeholder 2">
            <a:extLst>
              <a:ext uri="{FF2B5EF4-FFF2-40B4-BE49-F238E27FC236}">
                <a16:creationId xmlns:a16="http://schemas.microsoft.com/office/drawing/2014/main" id="{63A80C6E-71D3-E9CF-E6B3-F52430988E12}"/>
              </a:ext>
            </a:extLst>
          </p:cNvPr>
          <p:cNvSpPr>
            <a:spLocks noGrp="1"/>
          </p:cNvSpPr>
          <p:nvPr>
            <p:ph idx="1"/>
          </p:nvPr>
        </p:nvSpPr>
        <p:spPr>
          <a:xfrm>
            <a:off x="1145649" y="1600200"/>
            <a:ext cx="9872871" cy="4038600"/>
          </a:xfrm>
        </p:spPr>
        <p:txBody>
          <a:bodyPr>
            <a:normAutofit fontScale="92500"/>
          </a:bodyPr>
          <a:lstStyle/>
          <a:p>
            <a:pPr algn="l" fontAlgn="base"/>
            <a:r>
              <a:rPr lang="en-US" i="0" dirty="0">
                <a:solidFill>
                  <a:srgbClr val="000000"/>
                </a:solidFill>
                <a:effectLst/>
              </a:rPr>
              <a:t>Being easy to execute and potentially exploited for various malicious activities, a file upload vulnerability is a common target of hackers. Impacts of a file upload attack include:</a:t>
            </a:r>
          </a:p>
          <a:p>
            <a:pPr algn="l" fontAlgn="base">
              <a:buFont typeface="Arial" panose="020B0604020202020204" pitchFamily="34" charset="0"/>
              <a:buChar char="•"/>
            </a:pPr>
            <a:r>
              <a:rPr lang="en-US" i="0" dirty="0">
                <a:solidFill>
                  <a:srgbClr val="000000"/>
                </a:solidFill>
                <a:effectLst/>
              </a:rPr>
              <a:t>Cross-site content hijacking – Relates to vulnerable server instances where an attacker can substitute legitimate web pages with their content</a:t>
            </a:r>
          </a:p>
          <a:p>
            <a:pPr algn="l" fontAlgn="base">
              <a:buFont typeface="Arial" panose="020B0604020202020204" pitchFamily="34" charset="0"/>
              <a:buChar char="•"/>
            </a:pPr>
            <a:r>
              <a:rPr lang="en-US" i="0" dirty="0">
                <a:solidFill>
                  <a:srgbClr val="000000"/>
                </a:solidFill>
                <a:effectLst/>
              </a:rPr>
              <a:t>Phishing attacks – Hackers can trick users with malicious scripts to gain access to sensitive data</a:t>
            </a:r>
          </a:p>
          <a:p>
            <a:pPr algn="l" fontAlgn="base">
              <a:buFont typeface="Arial" panose="020B0604020202020204" pitchFamily="34" charset="0"/>
              <a:buChar char="•"/>
            </a:pPr>
            <a:r>
              <a:rPr lang="en-US" i="0" dirty="0">
                <a:solidFill>
                  <a:srgbClr val="000000"/>
                </a:solidFill>
                <a:effectLst/>
              </a:rPr>
              <a:t>Denial-of-Service – If the application fails to validate the number and size of uploaded files, hackers can fill up the disk storage, overloading the server to work on client requests</a:t>
            </a:r>
          </a:p>
          <a:p>
            <a:pPr algn="l" fontAlgn="base">
              <a:buFont typeface="Arial" panose="020B0604020202020204" pitchFamily="34" charset="0"/>
              <a:buChar char="•"/>
            </a:pPr>
            <a:r>
              <a:rPr lang="en-US" i="0" dirty="0">
                <a:solidFill>
                  <a:srgbClr val="000000"/>
                </a:solidFill>
                <a:effectLst/>
              </a:rPr>
              <a:t>Remote code execution – Attackers leverage file upload commands to upload a web shell that allows them to execute arbitrary commands on the application server.</a:t>
            </a:r>
          </a:p>
          <a:p>
            <a:pPr marL="45720" indent="0">
              <a:buNone/>
            </a:pPr>
            <a:endParaRPr lang="en-US" dirty="0"/>
          </a:p>
        </p:txBody>
      </p:sp>
    </p:spTree>
    <p:extLst>
      <p:ext uri="{BB962C8B-B14F-4D97-AF65-F5344CB8AC3E}">
        <p14:creationId xmlns:p14="http://schemas.microsoft.com/office/powerpoint/2010/main" val="952214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FF41-B08C-B9BA-2DF2-54F91C8864A3}"/>
              </a:ext>
            </a:extLst>
          </p:cNvPr>
          <p:cNvSpPr>
            <a:spLocks noGrp="1"/>
          </p:cNvSpPr>
          <p:nvPr>
            <p:ph type="title"/>
          </p:nvPr>
        </p:nvSpPr>
        <p:spPr>
          <a:xfrm>
            <a:off x="1143000" y="609600"/>
            <a:ext cx="9875520" cy="600635"/>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957CC1B2-BCFE-320C-03CD-2C40511C14F3}"/>
              </a:ext>
            </a:extLst>
          </p:cNvPr>
          <p:cNvSpPr>
            <a:spLocks noGrp="1"/>
          </p:cNvSpPr>
          <p:nvPr>
            <p:ph idx="1"/>
          </p:nvPr>
        </p:nvSpPr>
        <p:spPr>
          <a:xfrm>
            <a:off x="1143000" y="1624853"/>
            <a:ext cx="9872871" cy="4038600"/>
          </a:xfrm>
        </p:spPr>
        <p:txBody>
          <a:bodyPr/>
          <a:lstStyle/>
          <a:p>
            <a:pPr algn="l" fontAlgn="base">
              <a:buFont typeface="Arial" panose="020B0604020202020204" pitchFamily="34" charset="0"/>
              <a:buChar char="•"/>
            </a:pPr>
            <a:r>
              <a:rPr lang="en-US" sz="2000" b="1" i="0" dirty="0">
                <a:solidFill>
                  <a:srgbClr val="000000"/>
                </a:solidFill>
                <a:effectLst/>
              </a:rPr>
              <a:t>Whitelisting file types </a:t>
            </a:r>
            <a:r>
              <a:rPr lang="en-US" sz="2000" b="0" i="0" dirty="0">
                <a:solidFill>
                  <a:srgbClr val="000000"/>
                </a:solidFill>
                <a:effectLst/>
              </a:rPr>
              <a:t>– Implement an allow-list that enforces the usability of only those file extensions that are approved to be used by the application.</a:t>
            </a:r>
          </a:p>
          <a:p>
            <a:pPr algn="l" fontAlgn="base">
              <a:buFont typeface="Arial" panose="020B0604020202020204" pitchFamily="34" charset="0"/>
              <a:buChar char="•"/>
            </a:pPr>
            <a:r>
              <a:rPr lang="en-US" sz="2000" b="1" i="0" dirty="0">
                <a:solidFill>
                  <a:srgbClr val="000000"/>
                </a:solidFill>
                <a:effectLst/>
              </a:rPr>
              <a:t>File name restrictions </a:t>
            </a:r>
            <a:r>
              <a:rPr lang="en-US" sz="2000" b="0" i="0" dirty="0">
                <a:solidFill>
                  <a:srgbClr val="000000"/>
                </a:solidFill>
                <a:effectLst/>
              </a:rPr>
              <a:t>– Once a file has been uploaded, remove all potentially dangerous characters, including </a:t>
            </a:r>
            <a:r>
              <a:rPr lang="en-US" sz="2000" b="0" i="0" dirty="0" err="1">
                <a:solidFill>
                  <a:srgbClr val="000000"/>
                </a:solidFill>
                <a:effectLst/>
              </a:rPr>
              <a:t>unicode</a:t>
            </a:r>
            <a:r>
              <a:rPr lang="en-US" sz="2000" b="0" i="0" dirty="0">
                <a:solidFill>
                  <a:srgbClr val="000000"/>
                </a:solidFill>
                <a:effectLst/>
              </a:rPr>
              <a:t> characters and special characters, to prevent injection attacks. Changing the uploaded file’s name is also recommended to prevent directory path exploits.</a:t>
            </a:r>
          </a:p>
          <a:p>
            <a:pPr algn="l" fontAlgn="base">
              <a:buFont typeface="Arial" panose="020B0604020202020204" pitchFamily="34" charset="0"/>
              <a:buChar char="•"/>
            </a:pPr>
            <a:r>
              <a:rPr lang="en-US" sz="2000" b="1" i="0" dirty="0">
                <a:solidFill>
                  <a:srgbClr val="000000"/>
                </a:solidFill>
                <a:effectLst/>
              </a:rPr>
              <a:t>File upload validation </a:t>
            </a:r>
            <a:r>
              <a:rPr lang="en-US" sz="2000" b="0" i="0" dirty="0">
                <a:solidFill>
                  <a:srgbClr val="000000"/>
                </a:solidFill>
                <a:effectLst/>
              </a:rPr>
              <a:t>– When validating file uploads, use trusted validation frameworks that address all potential gaps that attackers could exploit</a:t>
            </a:r>
          </a:p>
          <a:p>
            <a:pPr algn="l" fontAlgn="base">
              <a:buFont typeface="Arial" panose="020B0604020202020204" pitchFamily="34" charset="0"/>
              <a:buChar char="•"/>
            </a:pPr>
            <a:r>
              <a:rPr lang="en-US" sz="2000" b="1" i="0" dirty="0">
                <a:solidFill>
                  <a:srgbClr val="000000"/>
                </a:solidFill>
                <a:effectLst/>
              </a:rPr>
              <a:t>File size restrictions </a:t>
            </a:r>
            <a:r>
              <a:rPr lang="en-US" sz="2000" b="0" i="0" dirty="0">
                <a:solidFill>
                  <a:srgbClr val="000000"/>
                </a:solidFill>
                <a:effectLst/>
              </a:rPr>
              <a:t>– Enforce a file size limit and a maximum number of files that can be uploaded to keep attackers from flooding file storage.</a:t>
            </a:r>
          </a:p>
          <a:p>
            <a:pPr marL="45720" indent="0">
              <a:buNone/>
            </a:pPr>
            <a:endParaRPr lang="en-US" dirty="0"/>
          </a:p>
        </p:txBody>
      </p:sp>
    </p:spTree>
    <p:extLst>
      <p:ext uri="{BB962C8B-B14F-4D97-AF65-F5344CB8AC3E}">
        <p14:creationId xmlns:p14="http://schemas.microsoft.com/office/powerpoint/2010/main" val="2222368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1BBE-897A-2947-EB6B-B3632590B8B4}"/>
              </a:ext>
            </a:extLst>
          </p:cNvPr>
          <p:cNvSpPr>
            <a:spLocks noGrp="1"/>
          </p:cNvSpPr>
          <p:nvPr>
            <p:ph type="title"/>
          </p:nvPr>
        </p:nvSpPr>
        <p:spPr>
          <a:xfrm>
            <a:off x="1143000" y="609600"/>
            <a:ext cx="9875520" cy="681318"/>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43073073-B53D-684D-D99D-9FB77FA6D847}"/>
              </a:ext>
            </a:extLst>
          </p:cNvPr>
          <p:cNvSpPr>
            <a:spLocks noGrp="1"/>
          </p:cNvSpPr>
          <p:nvPr>
            <p:ph idx="1"/>
          </p:nvPr>
        </p:nvSpPr>
        <p:spPr>
          <a:xfrm>
            <a:off x="1145649" y="1689847"/>
            <a:ext cx="9872871" cy="4038600"/>
          </a:xfrm>
        </p:spPr>
        <p:txBody>
          <a:bodyPr/>
          <a:lstStyle/>
          <a:p>
            <a:r>
              <a:rPr lang="en-US" dirty="0">
                <a:hlinkClick r:id="rId2"/>
              </a:rPr>
              <a:t>https://crashtest-security.com/file-upload-attack/</a:t>
            </a:r>
            <a:endParaRPr lang="en-US" dirty="0"/>
          </a:p>
          <a:p>
            <a:r>
              <a:rPr lang="en-US" dirty="0">
                <a:hlinkClick r:id="rId3"/>
              </a:rPr>
              <a:t>https://owasp.org/www-community/vulnerabilities/Unrestricted_File_Upload</a:t>
            </a:r>
            <a:endParaRPr lang="en-US" dirty="0"/>
          </a:p>
          <a:p>
            <a:pPr marL="45720" indent="0">
              <a:buNone/>
            </a:pPr>
            <a:endParaRPr lang="en-US" dirty="0"/>
          </a:p>
        </p:txBody>
      </p:sp>
    </p:spTree>
    <p:extLst>
      <p:ext uri="{BB962C8B-B14F-4D97-AF65-F5344CB8AC3E}">
        <p14:creationId xmlns:p14="http://schemas.microsoft.com/office/powerpoint/2010/main" val="2627779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A93C6-CDB5-B48A-9292-1C45BEA1D47C}"/>
              </a:ext>
            </a:extLst>
          </p:cNvPr>
          <p:cNvSpPr>
            <a:spLocks noGrp="1"/>
          </p:cNvSpPr>
          <p:nvPr>
            <p:ph type="title"/>
          </p:nvPr>
        </p:nvSpPr>
        <p:spPr>
          <a:xfrm>
            <a:off x="1143000" y="609600"/>
            <a:ext cx="9875520" cy="564776"/>
          </a:xfrm>
        </p:spPr>
        <p:txBody>
          <a:bodyPr>
            <a:normAutofit fontScale="90000"/>
          </a:bodyPr>
          <a:lstStyle/>
          <a:p>
            <a:r>
              <a:rPr lang="en-US" dirty="0"/>
              <a:t>7. Client Side Bypass Filter</a:t>
            </a:r>
          </a:p>
        </p:txBody>
      </p:sp>
      <p:graphicFrame>
        <p:nvGraphicFramePr>
          <p:cNvPr id="4" name="Table 8">
            <a:extLst>
              <a:ext uri="{FF2B5EF4-FFF2-40B4-BE49-F238E27FC236}">
                <a16:creationId xmlns:a16="http://schemas.microsoft.com/office/drawing/2014/main" id="{DB786305-B2CB-ED87-9E59-055897EEAB41}"/>
              </a:ext>
            </a:extLst>
          </p:cNvPr>
          <p:cNvGraphicFramePr>
            <a:graphicFrameLocks/>
          </p:cNvGraphicFramePr>
          <p:nvPr>
            <p:extLst>
              <p:ext uri="{D42A27DB-BD31-4B8C-83A1-F6EECF244321}">
                <p14:modId xmlns:p14="http://schemas.microsoft.com/office/powerpoint/2010/main" val="1958167532"/>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A0214D05-21FD-6AD0-8FA3-FA1A6FF94472}"/>
              </a:ext>
            </a:extLst>
          </p:cNvPr>
          <p:cNvGraphicFramePr>
            <a:graphicFrameLocks noGrp="1"/>
          </p:cNvGraphicFramePr>
          <p:nvPr>
            <p:extLst>
              <p:ext uri="{D42A27DB-BD31-4B8C-83A1-F6EECF244321}">
                <p14:modId xmlns:p14="http://schemas.microsoft.com/office/powerpoint/2010/main" val="1139086921"/>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solidFill>
                            <a:schemeClr val="tx1"/>
                          </a:solidFill>
                        </a:rPr>
                        <a:t>Client Side Bypass Filter</a:t>
                      </a:r>
                    </a:p>
                    <a:p>
                      <a:pPr algn="ctr"/>
                      <a:r>
                        <a:rPr lang="en-US" dirty="0">
                          <a:solidFill>
                            <a:schemeClr val="tx1"/>
                          </a:solidFill>
                        </a:rPr>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Client Side Bypass Filter.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http://43.204.30.166/profile/16/edit/</a:t>
                      </a: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http://43.204.30.166/forum/index.php?u=/user/profile/5/edit</a:t>
                      </a: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2226070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E0C0-B0DC-D7E3-50F5-041C13FE7ED9}"/>
              </a:ext>
            </a:extLst>
          </p:cNvPr>
          <p:cNvSpPr>
            <a:spLocks noGrp="1"/>
          </p:cNvSpPr>
          <p:nvPr>
            <p:ph type="title"/>
          </p:nvPr>
        </p:nvSpPr>
        <p:spPr>
          <a:xfrm>
            <a:off x="1143000" y="609600"/>
            <a:ext cx="9875520" cy="502024"/>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7D588DA4-75EB-808D-AEDC-A650A41489FA}"/>
              </a:ext>
            </a:extLst>
          </p:cNvPr>
          <p:cNvSpPr>
            <a:spLocks noGrp="1"/>
          </p:cNvSpPr>
          <p:nvPr>
            <p:ph idx="1"/>
          </p:nvPr>
        </p:nvSpPr>
        <p:spPr>
          <a:xfrm>
            <a:off x="1140351" y="1331258"/>
            <a:ext cx="9872871" cy="4038600"/>
          </a:xfrm>
        </p:spPr>
        <p:txBody>
          <a:bodyPr/>
          <a:lstStyle/>
          <a:p>
            <a:r>
              <a:rPr lang="en-US" sz="1800" dirty="0"/>
              <a:t>First Login in your account. Go to my profile section. There you will find and edit profile section.</a:t>
            </a:r>
          </a:p>
          <a:p>
            <a:r>
              <a:rPr lang="en-US" sz="1800" dirty="0"/>
              <a:t>My original number is 8111111999. Now we will change the number by intercepting the request using </a:t>
            </a:r>
            <a:r>
              <a:rPr lang="en-US" sz="1800" dirty="0" err="1"/>
              <a:t>burpsuite</a:t>
            </a:r>
            <a:r>
              <a:rPr lang="en-US" sz="1800" dirty="0"/>
              <a:t>.</a:t>
            </a:r>
          </a:p>
          <a:p>
            <a:pPr marL="45720" indent="0">
              <a:buNone/>
            </a:pPr>
            <a:endParaRPr lang="en-US" dirty="0"/>
          </a:p>
        </p:txBody>
      </p:sp>
      <p:pic>
        <p:nvPicPr>
          <p:cNvPr id="5" name="Picture 4">
            <a:extLst>
              <a:ext uri="{FF2B5EF4-FFF2-40B4-BE49-F238E27FC236}">
                <a16:creationId xmlns:a16="http://schemas.microsoft.com/office/drawing/2014/main" id="{410AA954-EEDA-10CF-A3EF-F78C5DDD4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025" y="2548291"/>
            <a:ext cx="5006774" cy="348264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BF39CCB-646B-81C8-2D67-5594E27F403F}"/>
              </a:ext>
            </a:extLst>
          </p:cNvPr>
          <p:cNvPicPr>
            <a:picLocks noChangeAspect="1"/>
          </p:cNvPicPr>
          <p:nvPr/>
        </p:nvPicPr>
        <p:blipFill rotWithShape="1">
          <a:blip r:embed="rId3">
            <a:extLst>
              <a:ext uri="{28A0092B-C50C-407E-A947-70E740481C1C}">
                <a14:useLocalDpi xmlns:a14="http://schemas.microsoft.com/office/drawing/2010/main" val="0"/>
              </a:ext>
            </a:extLst>
          </a:blip>
          <a:srcRect t="35626" r="49378"/>
          <a:stretch/>
        </p:blipFill>
        <p:spPr>
          <a:xfrm>
            <a:off x="6470817" y="2548290"/>
            <a:ext cx="4475089" cy="3482641"/>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AF352930-0309-5F5B-5DDE-081EBDE7DD39}"/>
              </a:ext>
            </a:extLst>
          </p:cNvPr>
          <p:cNvSpPr/>
          <p:nvPr/>
        </p:nvSpPr>
        <p:spPr>
          <a:xfrm>
            <a:off x="6660776" y="3558988"/>
            <a:ext cx="645459" cy="188259"/>
          </a:xfrm>
          <a:prstGeom prst="rect">
            <a:avLst/>
          </a:prstGeom>
          <a:noFill/>
          <a:ln w="9525" cap="flat" cmpd="sng" algn="ctr">
            <a:solidFill>
              <a:schemeClr val="accent2"/>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88955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4817D-E4EC-E46F-FF4F-382BEB7C97C9}"/>
              </a:ext>
            </a:extLst>
          </p:cNvPr>
          <p:cNvSpPr>
            <a:spLocks noGrp="1"/>
          </p:cNvSpPr>
          <p:nvPr>
            <p:ph type="title"/>
          </p:nvPr>
        </p:nvSpPr>
        <p:spPr>
          <a:xfrm>
            <a:off x="1143000" y="609600"/>
            <a:ext cx="9875520" cy="663388"/>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8A60FCB5-A69C-68D7-3148-E7CE819C0111}"/>
              </a:ext>
            </a:extLst>
          </p:cNvPr>
          <p:cNvSpPr>
            <a:spLocks noGrp="1"/>
          </p:cNvSpPr>
          <p:nvPr>
            <p:ph idx="1"/>
          </p:nvPr>
        </p:nvSpPr>
        <p:spPr>
          <a:xfrm>
            <a:off x="1140351" y="1409700"/>
            <a:ext cx="9872871" cy="4038600"/>
          </a:xfrm>
        </p:spPr>
        <p:txBody>
          <a:bodyPr/>
          <a:lstStyle/>
          <a:p>
            <a:r>
              <a:rPr lang="en-US" dirty="0"/>
              <a:t>Now we will change this original number with a random number. (Tampering data)</a:t>
            </a:r>
          </a:p>
          <a:p>
            <a:r>
              <a:rPr lang="en-US" dirty="0"/>
              <a:t>We will also change the name and address.</a:t>
            </a:r>
          </a:p>
          <a:p>
            <a:pPr marL="45720" indent="0">
              <a:buNone/>
            </a:pPr>
            <a:endParaRPr lang="en-US" dirty="0"/>
          </a:p>
        </p:txBody>
      </p:sp>
      <p:pic>
        <p:nvPicPr>
          <p:cNvPr id="5" name="Picture 4">
            <a:extLst>
              <a:ext uri="{FF2B5EF4-FFF2-40B4-BE49-F238E27FC236}">
                <a16:creationId xmlns:a16="http://schemas.microsoft.com/office/drawing/2014/main" id="{5951E28B-F46B-1F30-A68C-1057C96A6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700" y="2435143"/>
            <a:ext cx="4971982" cy="38132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8482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49C7-A83A-184F-FA86-17D10E140AF4}"/>
              </a:ext>
            </a:extLst>
          </p:cNvPr>
          <p:cNvSpPr>
            <a:spLocks noGrp="1"/>
          </p:cNvSpPr>
          <p:nvPr>
            <p:ph type="title"/>
          </p:nvPr>
        </p:nvSpPr>
        <p:spPr>
          <a:xfrm>
            <a:off x="1143000" y="609600"/>
            <a:ext cx="9875520" cy="735106"/>
          </a:xfrm>
        </p:spPr>
        <p:txBody>
          <a:bodyPr/>
          <a:lstStyle/>
          <a:p>
            <a:r>
              <a:rPr lang="en-US" dirty="0"/>
              <a:t>Proof of Concept (PoC)</a:t>
            </a:r>
          </a:p>
        </p:txBody>
      </p:sp>
      <p:sp>
        <p:nvSpPr>
          <p:cNvPr id="3" name="Content Placeholder 2">
            <a:extLst>
              <a:ext uri="{FF2B5EF4-FFF2-40B4-BE49-F238E27FC236}">
                <a16:creationId xmlns:a16="http://schemas.microsoft.com/office/drawing/2014/main" id="{CB245878-3589-3A4B-FF13-353DEF718A10}"/>
              </a:ext>
            </a:extLst>
          </p:cNvPr>
          <p:cNvSpPr>
            <a:spLocks noGrp="1"/>
          </p:cNvSpPr>
          <p:nvPr>
            <p:ph idx="1"/>
          </p:nvPr>
        </p:nvSpPr>
        <p:spPr>
          <a:xfrm>
            <a:off x="1140351" y="1474694"/>
            <a:ext cx="9872871" cy="4038600"/>
          </a:xfrm>
        </p:spPr>
        <p:txBody>
          <a:bodyPr/>
          <a:lstStyle/>
          <a:p>
            <a:r>
              <a:rPr lang="en-US" dirty="0"/>
              <a:t>The information is successfully updated.</a:t>
            </a:r>
          </a:p>
          <a:p>
            <a:pPr marL="45720" indent="0">
              <a:buNone/>
            </a:pPr>
            <a:endParaRPr lang="en-US" dirty="0"/>
          </a:p>
        </p:txBody>
      </p:sp>
      <p:pic>
        <p:nvPicPr>
          <p:cNvPr id="5" name="Picture 4">
            <a:extLst>
              <a:ext uri="{FF2B5EF4-FFF2-40B4-BE49-F238E27FC236}">
                <a16:creationId xmlns:a16="http://schemas.microsoft.com/office/drawing/2014/main" id="{7BEF0BB2-5E01-8561-2113-0A15D588B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555" y="2267019"/>
            <a:ext cx="5334462" cy="3596952"/>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8BA1442F-BD4B-87CD-5A86-20127AB2A694}"/>
              </a:ext>
            </a:extLst>
          </p:cNvPr>
          <p:cNvSpPr/>
          <p:nvPr/>
        </p:nvSpPr>
        <p:spPr>
          <a:xfrm>
            <a:off x="4778188" y="3200400"/>
            <a:ext cx="735106" cy="502024"/>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6">
            <a:extLst>
              <a:ext uri="{FF2B5EF4-FFF2-40B4-BE49-F238E27FC236}">
                <a16:creationId xmlns:a16="http://schemas.microsoft.com/office/drawing/2014/main" id="{ACC182BA-1321-7BEB-C617-481592F43B3A}"/>
              </a:ext>
            </a:extLst>
          </p:cNvPr>
          <p:cNvSpPr/>
          <p:nvPr/>
        </p:nvSpPr>
        <p:spPr>
          <a:xfrm>
            <a:off x="5029200" y="4356847"/>
            <a:ext cx="1066800" cy="502024"/>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405518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5033-559F-123C-F5B2-65ABD59D28F9}"/>
              </a:ext>
            </a:extLst>
          </p:cNvPr>
          <p:cNvSpPr>
            <a:spLocks noGrp="1"/>
          </p:cNvSpPr>
          <p:nvPr>
            <p:ph type="title"/>
          </p:nvPr>
        </p:nvSpPr>
        <p:spPr>
          <a:xfrm>
            <a:off x="1143000" y="609600"/>
            <a:ext cx="9875520" cy="528918"/>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8DFEDD01-0F80-E0FC-ACB5-8F869BE250A4}"/>
              </a:ext>
            </a:extLst>
          </p:cNvPr>
          <p:cNvSpPr>
            <a:spLocks noGrp="1"/>
          </p:cNvSpPr>
          <p:nvPr>
            <p:ph idx="1"/>
          </p:nvPr>
        </p:nvSpPr>
        <p:spPr>
          <a:xfrm>
            <a:off x="1140351" y="1250576"/>
            <a:ext cx="9872871" cy="4038600"/>
          </a:xfrm>
        </p:spPr>
        <p:txBody>
          <a:bodyPr/>
          <a:lstStyle/>
          <a:p>
            <a:r>
              <a:rPr lang="en-US" dirty="0"/>
              <a:t>In the forum section, go to the edit profile section.</a:t>
            </a:r>
          </a:p>
          <a:p>
            <a:pPr marL="45720" indent="0">
              <a:buNone/>
            </a:pPr>
            <a:endParaRPr lang="en-US" dirty="0"/>
          </a:p>
        </p:txBody>
      </p:sp>
      <p:pic>
        <p:nvPicPr>
          <p:cNvPr id="5" name="Picture 4">
            <a:extLst>
              <a:ext uri="{FF2B5EF4-FFF2-40B4-BE49-F238E27FC236}">
                <a16:creationId xmlns:a16="http://schemas.microsoft.com/office/drawing/2014/main" id="{5CAD9B86-7985-68FA-148D-07232ACAC232}"/>
              </a:ext>
            </a:extLst>
          </p:cNvPr>
          <p:cNvPicPr>
            <a:picLocks noChangeAspect="1"/>
          </p:cNvPicPr>
          <p:nvPr/>
        </p:nvPicPr>
        <p:blipFill rotWithShape="1">
          <a:blip r:embed="rId2">
            <a:extLst>
              <a:ext uri="{28A0092B-C50C-407E-A947-70E740481C1C}">
                <a14:useLocalDpi xmlns:a14="http://schemas.microsoft.com/office/drawing/2010/main" val="0"/>
              </a:ext>
            </a:extLst>
          </a:blip>
          <a:srcRect t="12587" r="43522"/>
          <a:stretch/>
        </p:blipFill>
        <p:spPr>
          <a:xfrm>
            <a:off x="882385" y="1855695"/>
            <a:ext cx="5392909" cy="413674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56D0129B-26F6-ACC8-DD1C-C152DEFF27E0}"/>
              </a:ext>
            </a:extLst>
          </p:cNvPr>
          <p:cNvPicPr>
            <a:picLocks noChangeAspect="1"/>
          </p:cNvPicPr>
          <p:nvPr/>
        </p:nvPicPr>
        <p:blipFill rotWithShape="1">
          <a:blip r:embed="rId3">
            <a:extLst>
              <a:ext uri="{28A0092B-C50C-407E-A947-70E740481C1C}">
                <a14:useLocalDpi xmlns:a14="http://schemas.microsoft.com/office/drawing/2010/main" val="0"/>
              </a:ext>
            </a:extLst>
          </a:blip>
          <a:srcRect t="38446" r="50000"/>
          <a:stretch/>
        </p:blipFill>
        <p:spPr>
          <a:xfrm>
            <a:off x="6840923" y="2169460"/>
            <a:ext cx="4613084" cy="33159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46048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7C604-BDF6-2BCE-5A91-5A8C3FD90A2A}"/>
              </a:ext>
            </a:extLst>
          </p:cNvPr>
          <p:cNvSpPr>
            <a:spLocks noGrp="1"/>
          </p:cNvSpPr>
          <p:nvPr>
            <p:ph type="title"/>
          </p:nvPr>
        </p:nvSpPr>
        <p:spPr>
          <a:xfrm>
            <a:off x="1143000" y="609600"/>
            <a:ext cx="9875520" cy="591671"/>
          </a:xfrm>
        </p:spPr>
        <p:txBody>
          <a:bodyPr>
            <a:normAutofit fontScale="90000"/>
          </a:bodyPr>
          <a:lstStyle/>
          <a:p>
            <a:r>
              <a:rPr lang="en-US" dirty="0"/>
              <a:t>Proof of Concept (PoC)</a:t>
            </a:r>
          </a:p>
        </p:txBody>
      </p:sp>
      <p:pic>
        <p:nvPicPr>
          <p:cNvPr id="5" name="Content Placeholder 4">
            <a:extLst>
              <a:ext uri="{FF2B5EF4-FFF2-40B4-BE49-F238E27FC236}">
                <a16:creationId xmlns:a16="http://schemas.microsoft.com/office/drawing/2014/main" id="{1F753749-DF6B-BD8B-000A-7A971CBD2DB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3823"/>
          <a:stretch/>
        </p:blipFill>
        <p:spPr>
          <a:xfrm>
            <a:off x="775447" y="1822189"/>
            <a:ext cx="4361329" cy="340423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D2AFE179-5431-CF38-0AAD-44839FCF667A}"/>
              </a:ext>
            </a:extLst>
          </p:cNvPr>
          <p:cNvPicPr>
            <a:picLocks noChangeAspect="1"/>
          </p:cNvPicPr>
          <p:nvPr/>
        </p:nvPicPr>
        <p:blipFill rotWithShape="1">
          <a:blip r:embed="rId3">
            <a:extLst>
              <a:ext uri="{28A0092B-C50C-407E-A947-70E740481C1C}">
                <a14:useLocalDpi xmlns:a14="http://schemas.microsoft.com/office/drawing/2010/main" val="0"/>
              </a:ext>
            </a:extLst>
          </a:blip>
          <a:srcRect r="10840" b="4598"/>
          <a:stretch/>
        </p:blipFill>
        <p:spPr>
          <a:xfrm>
            <a:off x="5680241" y="1436952"/>
            <a:ext cx="5041547" cy="39840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26628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90B9-741A-8D12-052F-DAC4E70B8A3D}"/>
              </a:ext>
            </a:extLst>
          </p:cNvPr>
          <p:cNvSpPr>
            <a:spLocks noGrp="1"/>
          </p:cNvSpPr>
          <p:nvPr>
            <p:ph type="title"/>
          </p:nvPr>
        </p:nvSpPr>
        <p:spPr>
          <a:xfrm>
            <a:off x="1143000" y="609600"/>
            <a:ext cx="9875520" cy="510988"/>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02F7A51B-14E4-46F7-6FE7-816643FFE52F}"/>
              </a:ext>
            </a:extLst>
          </p:cNvPr>
          <p:cNvSpPr>
            <a:spLocks noGrp="1"/>
          </p:cNvSpPr>
          <p:nvPr>
            <p:ph idx="1"/>
          </p:nvPr>
        </p:nvSpPr>
        <p:spPr>
          <a:xfrm>
            <a:off x="1140351" y="1268506"/>
            <a:ext cx="9872871" cy="4038600"/>
          </a:xfrm>
        </p:spPr>
        <p:txBody>
          <a:bodyPr/>
          <a:lstStyle/>
          <a:p>
            <a:r>
              <a:rPr lang="en-US" dirty="0"/>
              <a:t>Along with altering the personal information, an attacker can also alter the change password request.</a:t>
            </a:r>
          </a:p>
        </p:txBody>
      </p:sp>
      <p:pic>
        <p:nvPicPr>
          <p:cNvPr id="5" name="Picture 4">
            <a:extLst>
              <a:ext uri="{FF2B5EF4-FFF2-40B4-BE49-F238E27FC236}">
                <a16:creationId xmlns:a16="http://schemas.microsoft.com/office/drawing/2014/main" id="{E093D5B4-2EA1-AB56-83E0-70A78C3B8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19" y="2433567"/>
            <a:ext cx="3751810" cy="302145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0ED71CFE-9CD5-6B40-1791-99062893EA25}"/>
              </a:ext>
            </a:extLst>
          </p:cNvPr>
          <p:cNvPicPr>
            <a:picLocks noChangeAspect="1"/>
          </p:cNvPicPr>
          <p:nvPr/>
        </p:nvPicPr>
        <p:blipFill rotWithShape="1">
          <a:blip r:embed="rId3">
            <a:extLst>
              <a:ext uri="{28A0092B-C50C-407E-A947-70E740481C1C}">
                <a14:useLocalDpi xmlns:a14="http://schemas.microsoft.com/office/drawing/2010/main" val="0"/>
              </a:ext>
            </a:extLst>
          </a:blip>
          <a:srcRect r="31360"/>
          <a:stretch/>
        </p:blipFill>
        <p:spPr>
          <a:xfrm>
            <a:off x="5421835" y="2686886"/>
            <a:ext cx="5413904" cy="2514818"/>
          </a:xfrm>
          <a:prstGeom prst="rect">
            <a:avLst/>
          </a:prstGeom>
          <a:ln>
            <a:noFill/>
          </a:ln>
          <a:effectLst>
            <a:outerShdw blurRad="190500" algn="tl" rotWithShape="0">
              <a:srgbClr val="000000">
                <a:alpha val="70000"/>
              </a:srgbClr>
            </a:outerShdw>
          </a:effectLst>
        </p:spPr>
      </p:pic>
      <p:sp>
        <p:nvSpPr>
          <p:cNvPr id="10" name="Rectangle: Rounded Corners 9">
            <a:extLst>
              <a:ext uri="{FF2B5EF4-FFF2-40B4-BE49-F238E27FC236}">
                <a16:creationId xmlns:a16="http://schemas.microsoft.com/office/drawing/2014/main" id="{9061FA17-98F5-95E7-D7D5-7517FD2B3951}"/>
              </a:ext>
            </a:extLst>
          </p:cNvPr>
          <p:cNvSpPr/>
          <p:nvPr/>
        </p:nvSpPr>
        <p:spPr>
          <a:xfrm>
            <a:off x="5421835" y="4347882"/>
            <a:ext cx="3363577" cy="259977"/>
          </a:xfrm>
          <a:prstGeom prst="round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478289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2ACF-A256-FD5F-B1A5-139625649880}"/>
              </a:ext>
            </a:extLst>
          </p:cNvPr>
          <p:cNvSpPr>
            <a:spLocks noGrp="1"/>
          </p:cNvSpPr>
          <p:nvPr>
            <p:ph type="title"/>
          </p:nvPr>
        </p:nvSpPr>
        <p:spPr>
          <a:xfrm>
            <a:off x="1143000" y="609600"/>
            <a:ext cx="9875520" cy="744071"/>
          </a:xfrm>
        </p:spPr>
        <p:txBody>
          <a:bodyPr/>
          <a:lstStyle/>
          <a:p>
            <a:r>
              <a:rPr lang="en-US" dirty="0"/>
              <a:t>Vulnerabilities:</a:t>
            </a:r>
          </a:p>
        </p:txBody>
      </p:sp>
      <p:graphicFrame>
        <p:nvGraphicFramePr>
          <p:cNvPr id="4" name="Table 4">
            <a:extLst>
              <a:ext uri="{FF2B5EF4-FFF2-40B4-BE49-F238E27FC236}">
                <a16:creationId xmlns:a16="http://schemas.microsoft.com/office/drawing/2014/main" id="{F591931C-C273-EFDB-8BA0-CBD30989E11E}"/>
              </a:ext>
            </a:extLst>
          </p:cNvPr>
          <p:cNvGraphicFramePr>
            <a:graphicFrameLocks noGrp="1"/>
          </p:cNvGraphicFramePr>
          <p:nvPr>
            <p:ph idx="1"/>
            <p:extLst>
              <p:ext uri="{D42A27DB-BD31-4B8C-83A1-F6EECF244321}">
                <p14:modId xmlns:p14="http://schemas.microsoft.com/office/powerpoint/2010/main" val="811155705"/>
              </p:ext>
            </p:extLst>
          </p:nvPr>
        </p:nvGraphicFramePr>
        <p:xfrm>
          <a:off x="1689847" y="1958788"/>
          <a:ext cx="8252012" cy="1097280"/>
        </p:xfrm>
        <a:graphic>
          <a:graphicData uri="http://schemas.openxmlformats.org/drawingml/2006/table">
            <a:tbl>
              <a:tblPr firstRow="1" bandRow="1">
                <a:tableStyleId>{00A15C55-8517-42AA-B614-E9B94910E393}</a:tableStyleId>
              </a:tblPr>
              <a:tblGrid>
                <a:gridCol w="640660">
                  <a:extLst>
                    <a:ext uri="{9D8B030D-6E8A-4147-A177-3AD203B41FA5}">
                      <a16:colId xmlns:a16="http://schemas.microsoft.com/office/drawing/2014/main" val="1038745279"/>
                    </a:ext>
                  </a:extLst>
                </a:gridCol>
                <a:gridCol w="1101486">
                  <a:extLst>
                    <a:ext uri="{9D8B030D-6E8A-4147-A177-3AD203B41FA5}">
                      <a16:colId xmlns:a16="http://schemas.microsoft.com/office/drawing/2014/main" val="2552077747"/>
                    </a:ext>
                  </a:extLst>
                </a:gridCol>
                <a:gridCol w="5237680">
                  <a:extLst>
                    <a:ext uri="{9D8B030D-6E8A-4147-A177-3AD203B41FA5}">
                      <a16:colId xmlns:a16="http://schemas.microsoft.com/office/drawing/2014/main" val="2584683712"/>
                    </a:ext>
                  </a:extLst>
                </a:gridCol>
                <a:gridCol w="1272186">
                  <a:extLst>
                    <a:ext uri="{9D8B030D-6E8A-4147-A177-3AD203B41FA5}">
                      <a16:colId xmlns:a16="http://schemas.microsoft.com/office/drawing/2014/main" val="2963343049"/>
                    </a:ext>
                  </a:extLst>
                </a:gridCol>
              </a:tblGrid>
              <a:tr h="351118">
                <a:tc>
                  <a:txBody>
                    <a:bodyPr/>
                    <a:lstStyle/>
                    <a:p>
                      <a:pPr algn="ctr"/>
                      <a:r>
                        <a:rPr lang="en-US" dirty="0"/>
                        <a:t>No.</a:t>
                      </a:r>
                    </a:p>
                  </a:txBody>
                  <a:tcPr>
                    <a:solidFill>
                      <a:schemeClr val="tx1"/>
                    </a:solidFill>
                  </a:tcPr>
                </a:tc>
                <a:tc>
                  <a:txBody>
                    <a:bodyPr/>
                    <a:lstStyle/>
                    <a:p>
                      <a:pPr algn="ctr"/>
                      <a:r>
                        <a:rPr lang="en-US" dirty="0"/>
                        <a:t>Severity</a:t>
                      </a:r>
                    </a:p>
                  </a:txBody>
                  <a:tcPr>
                    <a:solidFill>
                      <a:schemeClr val="tx1"/>
                    </a:solidFill>
                  </a:tcPr>
                </a:tc>
                <a:tc>
                  <a:txBody>
                    <a:bodyPr/>
                    <a:lstStyle/>
                    <a:p>
                      <a:pPr algn="ctr"/>
                      <a:r>
                        <a:rPr lang="en-US" dirty="0"/>
                        <a:t>Vulnerability</a:t>
                      </a:r>
                    </a:p>
                  </a:txBody>
                  <a:tcPr>
                    <a:solidFill>
                      <a:schemeClr val="tx1"/>
                    </a:solidFill>
                  </a:tcPr>
                </a:tc>
                <a:tc>
                  <a:txBody>
                    <a:bodyPr/>
                    <a:lstStyle/>
                    <a:p>
                      <a:pPr algn="ctr"/>
                      <a:r>
                        <a:rPr lang="en-US" dirty="0"/>
                        <a:t>Count</a:t>
                      </a:r>
                    </a:p>
                  </a:txBody>
                  <a:tcPr>
                    <a:solidFill>
                      <a:schemeClr val="tx1"/>
                    </a:solidFill>
                  </a:tcPr>
                </a:tc>
                <a:extLst>
                  <a:ext uri="{0D108BD9-81ED-4DB2-BD59-A6C34878D82A}">
                    <a16:rowId xmlns:a16="http://schemas.microsoft.com/office/drawing/2014/main" val="3556139320"/>
                  </a:ext>
                </a:extLst>
              </a:tr>
              <a:tr h="351118">
                <a:tc>
                  <a:txBody>
                    <a:bodyPr/>
                    <a:lstStyle/>
                    <a:p>
                      <a:pPr algn="ctr"/>
                      <a:r>
                        <a:rPr lang="en-US" dirty="0"/>
                        <a:t>19</a:t>
                      </a:r>
                    </a:p>
                  </a:txBody>
                  <a:tcPr/>
                </a:tc>
                <a:tc>
                  <a:txBody>
                    <a:bodyPr/>
                    <a:lstStyle/>
                    <a:p>
                      <a:pPr algn="ctr"/>
                      <a:r>
                        <a:rPr lang="en-US" dirty="0"/>
                        <a:t>Critical</a:t>
                      </a:r>
                    </a:p>
                  </a:txBody>
                  <a:tcPr/>
                </a:tc>
                <a:tc>
                  <a:txBody>
                    <a:bodyPr/>
                    <a:lstStyle/>
                    <a:p>
                      <a:pPr algn="ctr"/>
                      <a:r>
                        <a:rPr lang="en-US" dirty="0"/>
                        <a:t>Seller Account Access</a:t>
                      </a:r>
                    </a:p>
                  </a:txBody>
                  <a:tcPr/>
                </a:tc>
                <a:tc>
                  <a:txBody>
                    <a:bodyPr/>
                    <a:lstStyle/>
                    <a:p>
                      <a:pPr algn="ctr"/>
                      <a:r>
                        <a:rPr lang="en-US" dirty="0"/>
                        <a:t>1</a:t>
                      </a:r>
                    </a:p>
                  </a:txBody>
                  <a:tcPr/>
                </a:tc>
                <a:extLst>
                  <a:ext uri="{0D108BD9-81ED-4DB2-BD59-A6C34878D82A}">
                    <a16:rowId xmlns:a16="http://schemas.microsoft.com/office/drawing/2014/main" val="3379902452"/>
                  </a:ext>
                </a:extLst>
              </a:tr>
              <a:tr h="351118">
                <a:tc>
                  <a:txBody>
                    <a:bodyPr/>
                    <a:lstStyle/>
                    <a:p>
                      <a:pPr algn="ctr"/>
                      <a:r>
                        <a:rPr lang="en-US" dirty="0"/>
                        <a:t>20</a:t>
                      </a:r>
                    </a:p>
                  </a:txBody>
                  <a:tcPr/>
                </a:tc>
                <a:tc>
                  <a:txBody>
                    <a:bodyPr/>
                    <a:lstStyle/>
                    <a:p>
                      <a:pPr algn="ctr"/>
                      <a:r>
                        <a:rPr lang="en-US" dirty="0"/>
                        <a:t>Severe</a:t>
                      </a:r>
                    </a:p>
                  </a:txBody>
                  <a:tcPr/>
                </a:tc>
                <a:tc>
                  <a:txBody>
                    <a:bodyPr/>
                    <a:lstStyle/>
                    <a:p>
                      <a:pPr algn="ctr"/>
                      <a:r>
                        <a:rPr lang="en-US" dirty="0"/>
                        <a:t>Cross Site Request Forgery</a:t>
                      </a:r>
                    </a:p>
                  </a:txBody>
                  <a:tcPr/>
                </a:tc>
                <a:tc>
                  <a:txBody>
                    <a:bodyPr/>
                    <a:lstStyle/>
                    <a:p>
                      <a:pPr algn="ctr"/>
                      <a:r>
                        <a:rPr lang="en-US" dirty="0"/>
                        <a:t>1</a:t>
                      </a:r>
                    </a:p>
                  </a:txBody>
                  <a:tcPr/>
                </a:tc>
                <a:extLst>
                  <a:ext uri="{0D108BD9-81ED-4DB2-BD59-A6C34878D82A}">
                    <a16:rowId xmlns:a16="http://schemas.microsoft.com/office/drawing/2014/main" val="3858044492"/>
                  </a:ext>
                </a:extLst>
              </a:tr>
            </a:tbl>
          </a:graphicData>
        </a:graphic>
      </p:graphicFrame>
    </p:spTree>
    <p:extLst>
      <p:ext uri="{BB962C8B-B14F-4D97-AF65-F5344CB8AC3E}">
        <p14:creationId xmlns:p14="http://schemas.microsoft.com/office/powerpoint/2010/main" val="628344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4BC0-E2E9-2CF4-0B7A-30E928D04337}"/>
              </a:ext>
            </a:extLst>
          </p:cNvPr>
          <p:cNvSpPr>
            <a:spLocks noGrp="1"/>
          </p:cNvSpPr>
          <p:nvPr>
            <p:ph type="title"/>
          </p:nvPr>
        </p:nvSpPr>
        <p:spPr>
          <a:xfrm>
            <a:off x="1143000" y="609600"/>
            <a:ext cx="9875520" cy="744071"/>
          </a:xfrm>
        </p:spPr>
        <p:txBody>
          <a:bodyPr/>
          <a:lstStyle/>
          <a:p>
            <a:r>
              <a:rPr lang="en-US" dirty="0"/>
              <a:t>Proof of Concept (PoC)</a:t>
            </a:r>
          </a:p>
        </p:txBody>
      </p:sp>
      <p:pic>
        <p:nvPicPr>
          <p:cNvPr id="5" name="Content Placeholder 4">
            <a:extLst>
              <a:ext uri="{FF2B5EF4-FFF2-40B4-BE49-F238E27FC236}">
                <a16:creationId xmlns:a16="http://schemas.microsoft.com/office/drawing/2014/main" id="{2D5374A0-8A0C-5E7B-AA37-410B6DA371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0869" y="2908545"/>
            <a:ext cx="5547841" cy="49534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CE708BB6-B1BC-061E-D8DC-EC297F79B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032" y="3949455"/>
            <a:ext cx="8969517" cy="4801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3370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0C3D-C690-F17F-0018-6627FD127A81}"/>
              </a:ext>
            </a:extLst>
          </p:cNvPr>
          <p:cNvSpPr>
            <a:spLocks noGrp="1"/>
          </p:cNvSpPr>
          <p:nvPr>
            <p:ph type="title"/>
          </p:nvPr>
        </p:nvSpPr>
        <p:spPr>
          <a:xfrm>
            <a:off x="1143000" y="609600"/>
            <a:ext cx="9875520" cy="770965"/>
          </a:xfrm>
        </p:spPr>
        <p:txBody>
          <a:bodyPr/>
          <a:lstStyle/>
          <a:p>
            <a:r>
              <a:rPr lang="en-US" dirty="0"/>
              <a:t>Business Impact - High</a:t>
            </a:r>
          </a:p>
        </p:txBody>
      </p:sp>
      <p:sp>
        <p:nvSpPr>
          <p:cNvPr id="3" name="Content Placeholder 2">
            <a:extLst>
              <a:ext uri="{FF2B5EF4-FFF2-40B4-BE49-F238E27FC236}">
                <a16:creationId xmlns:a16="http://schemas.microsoft.com/office/drawing/2014/main" id="{BBE9B639-0506-BF81-3141-6AB492E44CB2}"/>
              </a:ext>
            </a:extLst>
          </p:cNvPr>
          <p:cNvSpPr>
            <a:spLocks noGrp="1"/>
          </p:cNvSpPr>
          <p:nvPr>
            <p:ph idx="1"/>
          </p:nvPr>
        </p:nvSpPr>
        <p:spPr>
          <a:xfrm>
            <a:off x="1143000" y="1662953"/>
            <a:ext cx="9872871" cy="4038600"/>
          </a:xfrm>
        </p:spPr>
        <p:txBody>
          <a:bodyPr/>
          <a:lstStyle/>
          <a:p>
            <a:r>
              <a:rPr lang="en-US" dirty="0"/>
              <a:t>Wrong Information Conveyed</a:t>
            </a:r>
          </a:p>
          <a:p>
            <a:r>
              <a:rPr lang="en-US" dirty="0"/>
              <a:t>Negative customer reviews</a:t>
            </a:r>
          </a:p>
        </p:txBody>
      </p:sp>
    </p:spTree>
    <p:extLst>
      <p:ext uri="{BB962C8B-B14F-4D97-AF65-F5344CB8AC3E}">
        <p14:creationId xmlns:p14="http://schemas.microsoft.com/office/powerpoint/2010/main" val="366778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72C6A-080D-D7D8-19AB-149CC4AEB435}"/>
              </a:ext>
            </a:extLst>
          </p:cNvPr>
          <p:cNvSpPr>
            <a:spLocks noGrp="1"/>
          </p:cNvSpPr>
          <p:nvPr>
            <p:ph type="title"/>
          </p:nvPr>
        </p:nvSpPr>
        <p:spPr>
          <a:xfrm>
            <a:off x="1143000" y="609600"/>
            <a:ext cx="9875520" cy="681318"/>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EADD540C-56E3-B515-DA47-28F1BD791EB6}"/>
              </a:ext>
            </a:extLst>
          </p:cNvPr>
          <p:cNvSpPr>
            <a:spLocks noGrp="1"/>
          </p:cNvSpPr>
          <p:nvPr>
            <p:ph idx="1"/>
          </p:nvPr>
        </p:nvSpPr>
        <p:spPr>
          <a:xfrm>
            <a:off x="1143000" y="1555377"/>
            <a:ext cx="9872871" cy="4038600"/>
          </a:xfrm>
        </p:spPr>
        <p:txBody>
          <a:bodyPr/>
          <a:lstStyle/>
          <a:p>
            <a:r>
              <a:rPr lang="en-US" sz="2000" dirty="0">
                <a:ea typeface="Roboto" panose="02000000000000000000" pitchFamily="2" charset="0"/>
                <a:cs typeface="Roboto" panose="02000000000000000000" pitchFamily="2" charset="0"/>
              </a:rPr>
              <a:t>Implement</a:t>
            </a:r>
            <a:r>
              <a:rPr lang="en-US" sz="2000" spc="-100" dirty="0">
                <a:ea typeface="Roboto" panose="02000000000000000000" pitchFamily="2" charset="0"/>
                <a:cs typeface="Roboto" panose="02000000000000000000" pitchFamily="2" charset="0"/>
              </a:rPr>
              <a:t> </a:t>
            </a:r>
            <a:r>
              <a:rPr lang="en-US" sz="2000" spc="-30" dirty="0">
                <a:ea typeface="Roboto" panose="02000000000000000000" pitchFamily="2" charset="0"/>
                <a:cs typeface="Roboto" panose="02000000000000000000" pitchFamily="2" charset="0"/>
              </a:rPr>
              <a:t>all</a:t>
            </a:r>
            <a:r>
              <a:rPr lang="en-US" sz="2000" spc="60" dirty="0">
                <a:ea typeface="Roboto" panose="02000000000000000000" pitchFamily="2" charset="0"/>
                <a:cs typeface="Roboto" panose="02000000000000000000" pitchFamily="2" charset="0"/>
              </a:rPr>
              <a:t> </a:t>
            </a:r>
            <a:r>
              <a:rPr lang="en-US" sz="2000" spc="-30" dirty="0">
                <a:ea typeface="Roboto" panose="02000000000000000000" pitchFamily="2" charset="0"/>
                <a:cs typeface="Roboto" panose="02000000000000000000" pitchFamily="2" charset="0"/>
              </a:rPr>
              <a:t>critical</a:t>
            </a:r>
            <a:r>
              <a:rPr lang="en-US" sz="2000" spc="22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checks</a:t>
            </a:r>
            <a:r>
              <a:rPr lang="en-US" sz="200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on</a:t>
            </a:r>
            <a:r>
              <a:rPr lang="en-US" sz="2000" spc="-6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server</a:t>
            </a:r>
            <a:r>
              <a:rPr lang="en-US" sz="2000" spc="3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side</a:t>
            </a:r>
            <a:r>
              <a:rPr lang="en-US" sz="2000" spc="4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code</a:t>
            </a:r>
            <a:r>
              <a:rPr lang="en-US" sz="2000" spc="-10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only.</a:t>
            </a:r>
            <a:endParaRPr lang="en-US" sz="2000" dirty="0">
              <a:ea typeface="Roboto" panose="02000000000000000000" pitchFamily="2" charset="0"/>
              <a:cs typeface="Roboto" panose="02000000000000000000" pitchFamily="2" charset="0"/>
            </a:endParaRPr>
          </a:p>
          <a:p>
            <a:r>
              <a:rPr lang="en-US" sz="2000" spc="-15" dirty="0">
                <a:ea typeface="Roboto" panose="02000000000000000000" pitchFamily="2" charset="0"/>
                <a:cs typeface="Roboto" panose="02000000000000000000" pitchFamily="2" charset="0"/>
              </a:rPr>
              <a:t>Client-side</a:t>
            </a:r>
            <a:r>
              <a:rPr lang="en-US" sz="2000" spc="12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checks </a:t>
            </a:r>
            <a:r>
              <a:rPr lang="en-US" sz="2000" spc="25" dirty="0">
                <a:ea typeface="Roboto" panose="02000000000000000000" pitchFamily="2" charset="0"/>
                <a:cs typeface="Roboto" panose="02000000000000000000" pitchFamily="2" charset="0"/>
              </a:rPr>
              <a:t>must</a:t>
            </a:r>
            <a:r>
              <a:rPr lang="en-US" sz="2000" spc="-10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be</a:t>
            </a:r>
            <a:r>
              <a:rPr lang="en-US" sz="2000" spc="-10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treated</a:t>
            </a:r>
            <a:r>
              <a:rPr lang="en-US" sz="2000" spc="1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as </a:t>
            </a:r>
            <a:r>
              <a:rPr lang="en-US" sz="2000" spc="-10" dirty="0">
                <a:ea typeface="Roboto" panose="02000000000000000000" pitchFamily="2" charset="0"/>
                <a:cs typeface="Roboto" panose="02000000000000000000" pitchFamily="2" charset="0"/>
              </a:rPr>
              <a:t>decorative</a:t>
            </a:r>
            <a:r>
              <a:rPr lang="en-US" sz="2000" spc="1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only.</a:t>
            </a:r>
            <a:endParaRPr lang="en-US" sz="2000" dirty="0">
              <a:ea typeface="Roboto" panose="02000000000000000000" pitchFamily="2" charset="0"/>
              <a:cs typeface="Roboto" panose="02000000000000000000" pitchFamily="2" charset="0"/>
            </a:endParaRPr>
          </a:p>
          <a:p>
            <a:r>
              <a:rPr lang="en-US" sz="2000" spc="-30" dirty="0">
                <a:ea typeface="Roboto" panose="02000000000000000000" pitchFamily="2" charset="0"/>
                <a:cs typeface="Roboto" panose="02000000000000000000" pitchFamily="2" charset="0"/>
              </a:rPr>
              <a:t>All </a:t>
            </a:r>
            <a:r>
              <a:rPr lang="en-US" sz="2000" spc="5" dirty="0">
                <a:ea typeface="Roboto" panose="02000000000000000000" pitchFamily="2" charset="0"/>
                <a:cs typeface="Roboto" panose="02000000000000000000" pitchFamily="2" charset="0"/>
              </a:rPr>
              <a:t>business </a:t>
            </a:r>
            <a:r>
              <a:rPr lang="en-US" sz="2000" spc="-35" dirty="0">
                <a:ea typeface="Roboto" panose="02000000000000000000" pitchFamily="2" charset="0"/>
                <a:cs typeface="Roboto" panose="02000000000000000000" pitchFamily="2" charset="0"/>
              </a:rPr>
              <a:t>logic </a:t>
            </a:r>
            <a:r>
              <a:rPr lang="en-US" sz="2000" spc="20" dirty="0">
                <a:ea typeface="Roboto" panose="02000000000000000000" pitchFamily="2" charset="0"/>
                <a:cs typeface="Roboto" panose="02000000000000000000" pitchFamily="2" charset="0"/>
              </a:rPr>
              <a:t>must </a:t>
            </a:r>
            <a:r>
              <a:rPr lang="en-US" sz="2000" spc="15" dirty="0">
                <a:ea typeface="Roboto" panose="02000000000000000000" pitchFamily="2" charset="0"/>
                <a:cs typeface="Roboto" panose="02000000000000000000" pitchFamily="2" charset="0"/>
              </a:rPr>
              <a:t>be </a:t>
            </a:r>
            <a:r>
              <a:rPr lang="en-US" sz="2000" spc="-5" dirty="0">
                <a:ea typeface="Roboto" panose="02000000000000000000" pitchFamily="2" charset="0"/>
                <a:cs typeface="Roboto" panose="02000000000000000000" pitchFamily="2" charset="0"/>
              </a:rPr>
              <a:t>implemented </a:t>
            </a:r>
            <a:r>
              <a:rPr lang="en-US" sz="2000" spc="5" dirty="0">
                <a:ea typeface="Roboto" panose="02000000000000000000" pitchFamily="2" charset="0"/>
                <a:cs typeface="Roboto" panose="02000000000000000000" pitchFamily="2" charset="0"/>
              </a:rPr>
              <a:t>and </a:t>
            </a:r>
            <a:r>
              <a:rPr lang="en-US" sz="2000" spc="-10" dirty="0">
                <a:ea typeface="Roboto" panose="02000000000000000000" pitchFamily="2" charset="0"/>
                <a:cs typeface="Roboto" panose="02000000000000000000" pitchFamily="2" charset="0"/>
              </a:rPr>
              <a:t>checked </a:t>
            </a:r>
            <a:r>
              <a:rPr lang="en-US" sz="2000" spc="15" dirty="0">
                <a:ea typeface="Roboto" panose="02000000000000000000" pitchFamily="2" charset="0"/>
                <a:cs typeface="Roboto" panose="02000000000000000000" pitchFamily="2" charset="0"/>
              </a:rPr>
              <a:t>on </a:t>
            </a:r>
            <a:r>
              <a:rPr lang="en-US" sz="2000" spc="10" dirty="0">
                <a:ea typeface="Roboto" panose="02000000000000000000" pitchFamily="2" charset="0"/>
                <a:cs typeface="Roboto" panose="02000000000000000000" pitchFamily="2" charset="0"/>
              </a:rPr>
              <a:t>the </a:t>
            </a:r>
            <a:r>
              <a:rPr lang="en-US" sz="2000" spc="-15" dirty="0">
                <a:ea typeface="Roboto" panose="02000000000000000000" pitchFamily="2" charset="0"/>
                <a:cs typeface="Roboto" panose="02000000000000000000" pitchFamily="2" charset="0"/>
              </a:rPr>
              <a:t>server </a:t>
            </a:r>
            <a:r>
              <a:rPr lang="en-US" sz="2000" spc="10" dirty="0">
                <a:ea typeface="Roboto" panose="02000000000000000000" pitchFamily="2" charset="0"/>
                <a:cs typeface="Roboto" panose="02000000000000000000" pitchFamily="2" charset="0"/>
              </a:rPr>
              <a:t>code. </a:t>
            </a:r>
            <a:r>
              <a:rPr lang="en-US" sz="2000" spc="-40" dirty="0">
                <a:ea typeface="Roboto" panose="02000000000000000000" pitchFamily="2" charset="0"/>
                <a:cs typeface="Roboto" panose="02000000000000000000" pitchFamily="2" charset="0"/>
              </a:rPr>
              <a:t>This</a:t>
            </a:r>
            <a:r>
              <a:rPr lang="en-US" sz="2000" spc="-3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includes </a:t>
            </a:r>
            <a:r>
              <a:rPr lang="en-US" sz="2000" spc="10" dirty="0">
                <a:ea typeface="Roboto" panose="02000000000000000000" pitchFamily="2" charset="0"/>
                <a:cs typeface="Roboto" panose="02000000000000000000" pitchFamily="2" charset="0"/>
              </a:rPr>
              <a:t>user </a:t>
            </a:r>
            <a:r>
              <a:rPr lang="en-US" sz="2000" spc="1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input,</a:t>
            </a:r>
            <a:r>
              <a:rPr lang="en-US" sz="2000" spc="-4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105"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flow</a:t>
            </a:r>
            <a:r>
              <a:rPr lang="en-US" sz="2000" spc="5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of</a:t>
            </a:r>
            <a:r>
              <a:rPr lang="en-US" sz="2000" spc="3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applications</a:t>
            </a:r>
            <a:r>
              <a:rPr lang="en-US" sz="2000" spc="5" dirty="0">
                <a:ea typeface="Roboto" panose="02000000000000000000" pitchFamily="2" charset="0"/>
                <a:cs typeface="Roboto" panose="02000000000000000000" pitchFamily="2" charset="0"/>
              </a:rPr>
              <a:t> and</a:t>
            </a:r>
            <a:r>
              <a:rPr lang="en-US" sz="2000" spc="2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even</a:t>
            </a:r>
            <a:r>
              <a:rPr lang="en-US" sz="2000" spc="2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URL/Modules</a:t>
            </a:r>
            <a:r>
              <a:rPr lang="en-US" sz="2000" spc="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a</a:t>
            </a:r>
            <a:r>
              <a:rPr lang="en-US" sz="2000" spc="5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user</a:t>
            </a:r>
            <a:r>
              <a:rPr lang="en-US" sz="2000" spc="-45" dirty="0">
                <a:ea typeface="Roboto" panose="02000000000000000000" pitchFamily="2" charset="0"/>
                <a:cs typeface="Roboto" panose="02000000000000000000" pitchFamily="2" charset="0"/>
              </a:rPr>
              <a:t> </a:t>
            </a:r>
            <a:r>
              <a:rPr lang="en-US" sz="2000" spc="-40" dirty="0">
                <a:ea typeface="Roboto" panose="02000000000000000000" pitchFamily="2" charset="0"/>
                <a:cs typeface="Roboto" panose="02000000000000000000" pitchFamily="2" charset="0"/>
              </a:rPr>
              <a:t>is</a:t>
            </a:r>
            <a:r>
              <a:rPr lang="en-US" sz="2000" spc="5"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supposed</a:t>
            </a:r>
            <a:r>
              <a:rPr lang="en-US" sz="2000" spc="-140"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to</a:t>
            </a:r>
            <a:r>
              <a:rPr lang="en-US" sz="2000" spc="-5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access</a:t>
            </a:r>
            <a:r>
              <a:rPr lang="en-US" sz="200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or</a:t>
            </a:r>
            <a:r>
              <a:rPr lang="en-US" sz="2000" spc="-4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not.</a:t>
            </a:r>
            <a:endParaRPr lang="en-US" sz="2000" dirty="0">
              <a:ea typeface="Roboto" panose="02000000000000000000" pitchFamily="2" charset="0"/>
              <a:cs typeface="Roboto" panose="02000000000000000000" pitchFamily="2" charset="0"/>
            </a:endParaRPr>
          </a:p>
          <a:p>
            <a:pPr marL="45720" indent="0">
              <a:buNone/>
            </a:pPr>
            <a:endParaRPr lang="en-US" dirty="0"/>
          </a:p>
        </p:txBody>
      </p:sp>
    </p:spTree>
    <p:extLst>
      <p:ext uri="{BB962C8B-B14F-4D97-AF65-F5344CB8AC3E}">
        <p14:creationId xmlns:p14="http://schemas.microsoft.com/office/powerpoint/2010/main" val="4040310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F68C6-2B88-9B1C-45CC-308BD1A82E08}"/>
              </a:ext>
            </a:extLst>
          </p:cNvPr>
          <p:cNvSpPr>
            <a:spLocks noGrp="1"/>
          </p:cNvSpPr>
          <p:nvPr>
            <p:ph type="title"/>
          </p:nvPr>
        </p:nvSpPr>
        <p:spPr>
          <a:xfrm>
            <a:off x="1143000" y="609600"/>
            <a:ext cx="9875520" cy="627529"/>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252FB143-E9B3-7D28-D5C1-A6F4EBC45C48}"/>
              </a:ext>
            </a:extLst>
          </p:cNvPr>
          <p:cNvSpPr>
            <a:spLocks noGrp="1"/>
          </p:cNvSpPr>
          <p:nvPr>
            <p:ph idx="1"/>
          </p:nvPr>
        </p:nvSpPr>
        <p:spPr>
          <a:xfrm>
            <a:off x="1071283" y="1573306"/>
            <a:ext cx="9872871" cy="4038600"/>
          </a:xfrm>
        </p:spPr>
        <p:txBody>
          <a:bodyPr/>
          <a:lstStyle/>
          <a:p>
            <a:pPr marL="358140" indent="-346075">
              <a:lnSpc>
                <a:spcPct val="100000"/>
              </a:lnSpc>
              <a:spcBef>
                <a:spcPts val="815"/>
              </a:spcBef>
              <a:buClr>
                <a:srgbClr val="000000"/>
              </a:buClr>
              <a:buSzPct val="92500"/>
              <a:buFont typeface="Arial MT"/>
              <a:buChar char="•"/>
              <a:tabLst>
                <a:tab pos="358140" algn="l"/>
                <a:tab pos="358775" algn="l"/>
              </a:tabLst>
            </a:pPr>
            <a:r>
              <a:rPr lang="en-US" sz="2400" u="sng" spc="-10" dirty="0">
                <a:solidFill>
                  <a:srgbClr val="0462C1"/>
                </a:solidFill>
                <a:uFill>
                  <a:solidFill>
                    <a:srgbClr val="0462C1"/>
                  </a:solidFill>
                </a:uFill>
                <a:latin typeface="Times New Roman"/>
                <a:cs typeface="Times New Roman"/>
                <a:hlinkClick r:id="rId2"/>
              </a:rPr>
              <a:t>https://portswigger.net/support/using-burp-to-bypass-client-side-javascript-validation</a:t>
            </a:r>
            <a:endParaRPr lang="en-US" sz="2400" u="sng" spc="-10" dirty="0">
              <a:solidFill>
                <a:srgbClr val="0462C1"/>
              </a:solidFill>
              <a:uFill>
                <a:solidFill>
                  <a:srgbClr val="0462C1"/>
                </a:solidFill>
              </a:uFill>
              <a:latin typeface="Times New Roman"/>
              <a:cs typeface="Times New Roman"/>
            </a:endParaRPr>
          </a:p>
          <a:p>
            <a:pPr marL="12065" indent="0">
              <a:lnSpc>
                <a:spcPct val="100000"/>
              </a:lnSpc>
              <a:spcBef>
                <a:spcPts val="815"/>
              </a:spcBef>
              <a:buClr>
                <a:srgbClr val="000000"/>
              </a:buClr>
              <a:buSzPct val="92500"/>
              <a:buNone/>
              <a:tabLst>
                <a:tab pos="358140" algn="l"/>
                <a:tab pos="358775" algn="l"/>
              </a:tabLst>
            </a:pPr>
            <a:endParaRPr lang="en-US" sz="2400" u="sng" dirty="0">
              <a:latin typeface="Times New Roman"/>
              <a:cs typeface="Times New Roman"/>
            </a:endParaRPr>
          </a:p>
        </p:txBody>
      </p:sp>
    </p:spTree>
    <p:extLst>
      <p:ext uri="{BB962C8B-B14F-4D97-AF65-F5344CB8AC3E}">
        <p14:creationId xmlns:p14="http://schemas.microsoft.com/office/powerpoint/2010/main" val="873365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51FE-32DC-3664-2176-9B119A405018}"/>
              </a:ext>
            </a:extLst>
          </p:cNvPr>
          <p:cNvSpPr>
            <a:spLocks noGrp="1"/>
          </p:cNvSpPr>
          <p:nvPr>
            <p:ph type="title"/>
          </p:nvPr>
        </p:nvSpPr>
        <p:spPr>
          <a:xfrm>
            <a:off x="1143000" y="609600"/>
            <a:ext cx="9875520" cy="627529"/>
          </a:xfrm>
        </p:spPr>
        <p:txBody>
          <a:bodyPr>
            <a:normAutofit fontScale="90000"/>
          </a:bodyPr>
          <a:lstStyle/>
          <a:p>
            <a:r>
              <a:rPr lang="en-US" dirty="0"/>
              <a:t>8. Components with known vulnerability</a:t>
            </a:r>
          </a:p>
        </p:txBody>
      </p:sp>
      <p:graphicFrame>
        <p:nvGraphicFramePr>
          <p:cNvPr id="4" name="Table 8">
            <a:extLst>
              <a:ext uri="{FF2B5EF4-FFF2-40B4-BE49-F238E27FC236}">
                <a16:creationId xmlns:a16="http://schemas.microsoft.com/office/drawing/2014/main" id="{C23FAB20-BDA3-DABB-443A-D67C9378721C}"/>
              </a:ext>
            </a:extLst>
          </p:cNvPr>
          <p:cNvGraphicFramePr>
            <a:graphicFrameLocks/>
          </p:cNvGraphicFramePr>
          <p:nvPr>
            <p:extLst>
              <p:ext uri="{D42A27DB-BD31-4B8C-83A1-F6EECF244321}">
                <p14:modId xmlns:p14="http://schemas.microsoft.com/office/powerpoint/2010/main" val="57367076"/>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0AF6632F-09D4-A1F5-A4B6-12FB89A9ED14}"/>
              </a:ext>
            </a:extLst>
          </p:cNvPr>
          <p:cNvGraphicFramePr>
            <a:graphicFrameLocks noGrp="1"/>
          </p:cNvGraphicFramePr>
          <p:nvPr>
            <p:extLst>
              <p:ext uri="{D42A27DB-BD31-4B8C-83A1-F6EECF244321}">
                <p14:modId xmlns:p14="http://schemas.microsoft.com/office/powerpoint/2010/main" val="1112554864"/>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r>
                        <a:rPr lang="en-US" dirty="0"/>
                        <a:t>Components with known vulnerability</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known vulnerability available on internet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http://43.204.30.166/wondercms/</a:t>
                      </a: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http://43.204.30.166/forum/</a:t>
                      </a: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PHP Version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3829948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E619-057C-F5A4-7A46-DDABB9C9F84D}"/>
              </a:ext>
            </a:extLst>
          </p:cNvPr>
          <p:cNvSpPr>
            <a:spLocks noGrp="1"/>
          </p:cNvSpPr>
          <p:nvPr>
            <p:ph type="title"/>
          </p:nvPr>
        </p:nvSpPr>
        <p:spPr>
          <a:xfrm>
            <a:off x="1143000" y="609600"/>
            <a:ext cx="9875520" cy="618565"/>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6B362B0C-59FA-8118-B229-4E0CE29236EC}"/>
              </a:ext>
            </a:extLst>
          </p:cNvPr>
          <p:cNvSpPr>
            <a:spLocks noGrp="1"/>
          </p:cNvSpPr>
          <p:nvPr>
            <p:ph idx="1"/>
          </p:nvPr>
        </p:nvSpPr>
        <p:spPr>
          <a:xfrm>
            <a:off x="1140351" y="1438835"/>
            <a:ext cx="9872871" cy="4038600"/>
          </a:xfrm>
        </p:spPr>
        <p:txBody>
          <a:bodyPr/>
          <a:lstStyle/>
          <a:p>
            <a:r>
              <a:rPr lang="en-US" dirty="0"/>
              <a:t>The PHP version (5.6.39) in shopping website is older one. (Outdated)</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latest PHP version(8.2.6) is given below.</a:t>
            </a:r>
          </a:p>
          <a:p>
            <a:pPr marL="45720" indent="0">
              <a:buNone/>
            </a:pPr>
            <a:endParaRPr lang="en-US" dirty="0"/>
          </a:p>
        </p:txBody>
      </p:sp>
      <p:pic>
        <p:nvPicPr>
          <p:cNvPr id="5" name="Picture 4">
            <a:extLst>
              <a:ext uri="{FF2B5EF4-FFF2-40B4-BE49-F238E27FC236}">
                <a16:creationId xmlns:a16="http://schemas.microsoft.com/office/drawing/2014/main" id="{46140DD4-00F9-78B4-38BB-6BB28D754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255" y="2094549"/>
            <a:ext cx="5540220" cy="123454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4736013-1ACB-280C-0C1D-80B3B02D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55" y="4692761"/>
            <a:ext cx="6591871" cy="8611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9999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4382-ED9C-76C7-B142-10DD305AB53D}"/>
              </a:ext>
            </a:extLst>
          </p:cNvPr>
          <p:cNvSpPr>
            <a:spLocks noGrp="1"/>
          </p:cNvSpPr>
          <p:nvPr>
            <p:ph type="title"/>
          </p:nvPr>
        </p:nvSpPr>
        <p:spPr>
          <a:xfrm>
            <a:off x="1143000" y="609600"/>
            <a:ext cx="9875520" cy="564776"/>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ED40873C-4AD3-7E6E-65A7-1A14459F9660}"/>
              </a:ext>
            </a:extLst>
          </p:cNvPr>
          <p:cNvSpPr>
            <a:spLocks noGrp="1"/>
          </p:cNvSpPr>
          <p:nvPr>
            <p:ph idx="1"/>
          </p:nvPr>
        </p:nvSpPr>
        <p:spPr>
          <a:xfrm>
            <a:off x="1140351" y="1409700"/>
            <a:ext cx="9872871" cy="4038600"/>
          </a:xfrm>
        </p:spPr>
        <p:txBody>
          <a:bodyPr/>
          <a:lstStyle/>
          <a:p>
            <a:r>
              <a:rPr lang="en-US" dirty="0"/>
              <a:t>In the blog section, </a:t>
            </a:r>
            <a:r>
              <a:rPr lang="en-US" dirty="0" err="1"/>
              <a:t>wonderCMS</a:t>
            </a:r>
            <a:r>
              <a:rPr lang="en-US" dirty="0"/>
              <a:t> is used. This also running on an older version. Same goes with </a:t>
            </a:r>
            <a:r>
              <a:rPr lang="en-US" dirty="0" err="1"/>
              <a:t>codoforum</a:t>
            </a:r>
            <a:r>
              <a:rPr lang="en-US" dirty="0"/>
              <a:t> section.</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Latest version of </a:t>
            </a:r>
            <a:r>
              <a:rPr lang="en-US" dirty="0" err="1"/>
              <a:t>wonderCMS</a:t>
            </a:r>
            <a:r>
              <a:rPr lang="en-US" dirty="0"/>
              <a:t> and </a:t>
            </a:r>
            <a:r>
              <a:rPr lang="en-US" dirty="0" err="1"/>
              <a:t>codoforum</a:t>
            </a:r>
            <a:r>
              <a:rPr lang="en-US" dirty="0"/>
              <a:t>.</a:t>
            </a:r>
          </a:p>
          <a:p>
            <a:pPr marL="45720" indent="0">
              <a:buNone/>
            </a:pPr>
            <a:endParaRPr lang="en-US" dirty="0"/>
          </a:p>
        </p:txBody>
      </p:sp>
      <p:pic>
        <p:nvPicPr>
          <p:cNvPr id="5" name="Picture 4">
            <a:extLst>
              <a:ext uri="{FF2B5EF4-FFF2-40B4-BE49-F238E27FC236}">
                <a16:creationId xmlns:a16="http://schemas.microsoft.com/office/drawing/2014/main" id="{7AE71253-4965-2060-4D6E-328439650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117" y="2521528"/>
            <a:ext cx="1809237" cy="69680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0F42FA0-8B39-D223-252C-C75FBDA93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615" y="2521528"/>
            <a:ext cx="2223315" cy="696801"/>
          </a:xfrm>
          <a:prstGeom prst="rect">
            <a:avLst/>
          </a:prstGeom>
        </p:spPr>
      </p:pic>
      <p:sp>
        <p:nvSpPr>
          <p:cNvPr id="8" name="TextBox 7">
            <a:extLst>
              <a:ext uri="{FF2B5EF4-FFF2-40B4-BE49-F238E27FC236}">
                <a16:creationId xmlns:a16="http://schemas.microsoft.com/office/drawing/2014/main" id="{EFEA968D-EA14-F0E1-D6E6-42BF83C7000F}"/>
              </a:ext>
            </a:extLst>
          </p:cNvPr>
          <p:cNvSpPr txBox="1"/>
          <p:nvPr/>
        </p:nvSpPr>
        <p:spPr>
          <a:xfrm>
            <a:off x="7745472" y="3244334"/>
            <a:ext cx="1111658" cy="369332"/>
          </a:xfrm>
          <a:prstGeom prst="rect">
            <a:avLst/>
          </a:prstGeom>
          <a:noFill/>
        </p:spPr>
        <p:txBody>
          <a:bodyPr wrap="square" rtlCol="0">
            <a:spAutoFit/>
          </a:bodyPr>
          <a:lstStyle/>
          <a:p>
            <a:r>
              <a:rPr lang="en-US" dirty="0"/>
              <a:t>2.5.1</a:t>
            </a:r>
          </a:p>
        </p:txBody>
      </p:sp>
      <p:pic>
        <p:nvPicPr>
          <p:cNvPr id="10" name="Picture 9">
            <a:extLst>
              <a:ext uri="{FF2B5EF4-FFF2-40B4-BE49-F238E27FC236}">
                <a16:creationId xmlns:a16="http://schemas.microsoft.com/office/drawing/2014/main" id="{BA0CAA72-7558-A2D4-EC96-F806ECADF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64" y="4265548"/>
            <a:ext cx="3558848" cy="1912786"/>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C2010E8C-04E7-8A06-36F0-07B52F4505AC}"/>
              </a:ext>
            </a:extLst>
          </p:cNvPr>
          <p:cNvPicPr>
            <a:picLocks noChangeAspect="1"/>
          </p:cNvPicPr>
          <p:nvPr/>
        </p:nvPicPr>
        <p:blipFill rotWithShape="1">
          <a:blip r:embed="rId5">
            <a:extLst>
              <a:ext uri="{28A0092B-C50C-407E-A947-70E740481C1C}">
                <a14:useLocalDpi xmlns:a14="http://schemas.microsoft.com/office/drawing/2010/main" val="0"/>
              </a:ext>
            </a:extLst>
          </a:blip>
          <a:srcRect r="16828"/>
          <a:stretch/>
        </p:blipFill>
        <p:spPr>
          <a:xfrm>
            <a:off x="5910918" y="4715800"/>
            <a:ext cx="5102304" cy="9678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747401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8A5C-5AD5-2B3B-5E3D-2B749ABB7F6C}"/>
              </a:ext>
            </a:extLst>
          </p:cNvPr>
          <p:cNvSpPr>
            <a:spLocks noGrp="1"/>
          </p:cNvSpPr>
          <p:nvPr>
            <p:ph type="title"/>
          </p:nvPr>
        </p:nvSpPr>
        <p:spPr>
          <a:xfrm>
            <a:off x="1143000" y="609600"/>
            <a:ext cx="9875520" cy="618565"/>
          </a:xfrm>
        </p:spPr>
        <p:txBody>
          <a:bodyPr>
            <a:normAutofit fontScale="90000"/>
          </a:bodyPr>
          <a:lstStyle/>
          <a:p>
            <a:r>
              <a:rPr lang="en-US" dirty="0"/>
              <a:t>Proof of Concept (PoC) - </a:t>
            </a:r>
            <a:r>
              <a:rPr lang="en-US" dirty="0" err="1"/>
              <a:t>CodoForum</a:t>
            </a:r>
            <a:endParaRPr lang="en-US" dirty="0"/>
          </a:p>
        </p:txBody>
      </p:sp>
      <p:sp>
        <p:nvSpPr>
          <p:cNvPr id="3" name="Content Placeholder 2">
            <a:extLst>
              <a:ext uri="{FF2B5EF4-FFF2-40B4-BE49-F238E27FC236}">
                <a16:creationId xmlns:a16="http://schemas.microsoft.com/office/drawing/2014/main" id="{2F2B0567-7889-887A-F31D-3D9DF3CCA703}"/>
              </a:ext>
            </a:extLst>
          </p:cNvPr>
          <p:cNvSpPr>
            <a:spLocks noGrp="1"/>
          </p:cNvSpPr>
          <p:nvPr>
            <p:ph idx="1"/>
          </p:nvPr>
        </p:nvSpPr>
        <p:spPr>
          <a:xfrm>
            <a:off x="1143000" y="1228165"/>
            <a:ext cx="9872871" cy="4038600"/>
          </a:xfrm>
        </p:spPr>
        <p:txBody>
          <a:bodyPr/>
          <a:lstStyle/>
          <a:p>
            <a:r>
              <a:rPr lang="en-US" dirty="0"/>
              <a:t>An attacker can search various vulnerability available on the internet. (Public Exploits)</a:t>
            </a:r>
          </a:p>
          <a:p>
            <a:pPr marL="45720" indent="0">
              <a:buNone/>
            </a:pPr>
            <a:endParaRPr lang="en-US" dirty="0"/>
          </a:p>
        </p:txBody>
      </p:sp>
      <p:pic>
        <p:nvPicPr>
          <p:cNvPr id="5" name="Picture 4">
            <a:extLst>
              <a:ext uri="{FF2B5EF4-FFF2-40B4-BE49-F238E27FC236}">
                <a16:creationId xmlns:a16="http://schemas.microsoft.com/office/drawing/2014/main" id="{C8545957-FA95-0378-2CAF-2571C85A9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563" y="1770186"/>
            <a:ext cx="7321429" cy="44782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33356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69D-3543-5478-A12C-5DEB757F8077}"/>
              </a:ext>
            </a:extLst>
          </p:cNvPr>
          <p:cNvSpPr>
            <a:spLocks noGrp="1"/>
          </p:cNvSpPr>
          <p:nvPr>
            <p:ph type="title"/>
          </p:nvPr>
        </p:nvSpPr>
        <p:spPr>
          <a:xfrm>
            <a:off x="1143000" y="609600"/>
            <a:ext cx="9875520" cy="582706"/>
          </a:xfrm>
        </p:spPr>
        <p:txBody>
          <a:bodyPr>
            <a:normAutofit fontScale="90000"/>
          </a:bodyPr>
          <a:lstStyle/>
          <a:p>
            <a:r>
              <a:rPr lang="en-US" dirty="0"/>
              <a:t>Proof of Concept (PoC) - </a:t>
            </a:r>
            <a:r>
              <a:rPr lang="en-US" dirty="0" err="1"/>
              <a:t>Codoforum</a:t>
            </a:r>
            <a:endParaRPr lang="en-US" dirty="0"/>
          </a:p>
        </p:txBody>
      </p:sp>
      <p:pic>
        <p:nvPicPr>
          <p:cNvPr id="7" name="Picture 6">
            <a:extLst>
              <a:ext uri="{FF2B5EF4-FFF2-40B4-BE49-F238E27FC236}">
                <a16:creationId xmlns:a16="http://schemas.microsoft.com/office/drawing/2014/main" id="{A9BBC33A-A5F2-089A-7F25-BFDE9CFE3A57}"/>
              </a:ext>
            </a:extLst>
          </p:cNvPr>
          <p:cNvPicPr>
            <a:picLocks noChangeAspect="1"/>
          </p:cNvPicPr>
          <p:nvPr/>
        </p:nvPicPr>
        <p:blipFill rotWithShape="1">
          <a:blip r:embed="rId2">
            <a:extLst>
              <a:ext uri="{28A0092B-C50C-407E-A947-70E740481C1C}">
                <a14:useLocalDpi xmlns:a14="http://schemas.microsoft.com/office/drawing/2010/main" val="0"/>
              </a:ext>
            </a:extLst>
          </a:blip>
          <a:srcRect t="12582" r="23994"/>
          <a:stretch/>
        </p:blipFill>
        <p:spPr>
          <a:xfrm>
            <a:off x="1355061" y="1380564"/>
            <a:ext cx="9266723" cy="4639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00026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F9D9-F4BA-E4DD-1E83-0BA438886445}"/>
              </a:ext>
            </a:extLst>
          </p:cNvPr>
          <p:cNvSpPr>
            <a:spLocks noGrp="1"/>
          </p:cNvSpPr>
          <p:nvPr>
            <p:ph type="title"/>
          </p:nvPr>
        </p:nvSpPr>
        <p:spPr>
          <a:xfrm>
            <a:off x="1143000" y="609600"/>
            <a:ext cx="9875520" cy="690282"/>
          </a:xfrm>
        </p:spPr>
        <p:txBody>
          <a:bodyPr>
            <a:normAutofit fontScale="90000"/>
          </a:bodyPr>
          <a:lstStyle/>
          <a:p>
            <a:r>
              <a:rPr lang="en-US" dirty="0"/>
              <a:t>Proof of Concept (PoC) - </a:t>
            </a:r>
            <a:r>
              <a:rPr lang="en-US" dirty="0" err="1"/>
              <a:t>WonderCMS</a:t>
            </a:r>
            <a:endParaRPr lang="en-US" dirty="0"/>
          </a:p>
        </p:txBody>
      </p:sp>
      <p:pic>
        <p:nvPicPr>
          <p:cNvPr id="5" name="Content Placeholder 4">
            <a:extLst>
              <a:ext uri="{FF2B5EF4-FFF2-40B4-BE49-F238E27FC236}">
                <a16:creationId xmlns:a16="http://schemas.microsoft.com/office/drawing/2014/main" id="{A51BB4AC-E239-4B92-D06D-D828194BA7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575" y="2421028"/>
            <a:ext cx="10284849" cy="15055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772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37AB-B418-F942-B98A-DFCBB823B6CE}"/>
              </a:ext>
            </a:extLst>
          </p:cNvPr>
          <p:cNvSpPr>
            <a:spLocks noGrp="1"/>
          </p:cNvSpPr>
          <p:nvPr>
            <p:ph type="title"/>
          </p:nvPr>
        </p:nvSpPr>
        <p:spPr>
          <a:xfrm>
            <a:off x="1143000" y="609600"/>
            <a:ext cx="9875520" cy="591671"/>
          </a:xfrm>
        </p:spPr>
        <p:txBody>
          <a:bodyPr>
            <a:normAutofit fontScale="90000"/>
          </a:bodyPr>
          <a:lstStyle/>
          <a:p>
            <a:r>
              <a:rPr lang="en-US" dirty="0"/>
              <a:t>1. SQL INJECTION</a:t>
            </a:r>
          </a:p>
        </p:txBody>
      </p:sp>
      <p:graphicFrame>
        <p:nvGraphicFramePr>
          <p:cNvPr id="8" name="Table 8">
            <a:extLst>
              <a:ext uri="{FF2B5EF4-FFF2-40B4-BE49-F238E27FC236}">
                <a16:creationId xmlns:a16="http://schemas.microsoft.com/office/drawing/2014/main" id="{6D664648-BA9E-61ED-E410-5B476256FAD2}"/>
              </a:ext>
            </a:extLst>
          </p:cNvPr>
          <p:cNvGraphicFramePr>
            <a:graphicFrameLocks noGrp="1"/>
          </p:cNvGraphicFramePr>
          <p:nvPr>
            <p:ph idx="1"/>
            <p:extLst>
              <p:ext uri="{D42A27DB-BD31-4B8C-83A1-F6EECF244321}">
                <p14:modId xmlns:p14="http://schemas.microsoft.com/office/powerpoint/2010/main" val="1473550758"/>
              </p:ext>
            </p:extLst>
          </p:nvPr>
        </p:nvGraphicFramePr>
        <p:xfrm>
          <a:off x="1142999" y="1629335"/>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9" name="Table 9">
            <a:extLst>
              <a:ext uri="{FF2B5EF4-FFF2-40B4-BE49-F238E27FC236}">
                <a16:creationId xmlns:a16="http://schemas.microsoft.com/office/drawing/2014/main" id="{46162730-83E7-F904-2714-4F672E5E7B22}"/>
              </a:ext>
            </a:extLst>
          </p:cNvPr>
          <p:cNvGraphicFramePr>
            <a:graphicFrameLocks noGrp="1"/>
          </p:cNvGraphicFramePr>
          <p:nvPr>
            <p:extLst>
              <p:ext uri="{D42A27DB-BD31-4B8C-83A1-F6EECF244321}">
                <p14:modId xmlns:p14="http://schemas.microsoft.com/office/powerpoint/2010/main" val="3096028507"/>
              </p:ext>
            </p:extLst>
          </p:nvPr>
        </p:nvGraphicFramePr>
        <p:xfrm>
          <a:off x="1142998" y="2000175"/>
          <a:ext cx="9872664" cy="3657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SQL Injection</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mentioned URL in the Shopping Website is vulnerable to SQL injection attack.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http://65.2.179.27/products.php?cat=1</a:t>
                      </a:r>
                    </a:p>
                    <a:p>
                      <a:pPr marL="0" marR="0" lvl="0" indent="0" algn="l" rtl="0">
                        <a:spcBef>
                          <a:spcPts val="0"/>
                        </a:spcBef>
                        <a:spcAft>
                          <a:spcPts val="0"/>
                        </a:spcAft>
                        <a:buClr>
                          <a:schemeClr val="dk1"/>
                        </a:buClr>
                        <a:buSzPts val="1300"/>
                        <a:buFont typeface="Arial"/>
                        <a:buNone/>
                      </a:pPr>
                      <a:endParaRPr lang="en-US" sz="18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Parameters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cat (GET parameter)</a:t>
                      </a:r>
                      <a:endParaRPr lang="en-US" dirty="0"/>
                    </a:p>
                    <a:p>
                      <a:pPr marL="285750" marR="0" lvl="0" indent="-203200" algn="l" rtl="0">
                        <a:spcBef>
                          <a:spcPts val="0"/>
                        </a:spcBef>
                        <a:spcAft>
                          <a:spcPts val="0"/>
                        </a:spcAft>
                        <a:buClr>
                          <a:schemeClr val="dk1"/>
                        </a:buClr>
                        <a:buSzPts val="1300"/>
                        <a:buFont typeface="Arial"/>
                        <a:buNone/>
                      </a:pPr>
                      <a:endParaRPr lang="en-US" sz="18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Payload:</a:t>
                      </a:r>
                      <a:endParaRPr lang="en-US" dirty="0"/>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cat=1’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2107291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7DF7-7DDE-BD15-FBB0-9A51BF8CC06C}"/>
              </a:ext>
            </a:extLst>
          </p:cNvPr>
          <p:cNvSpPr>
            <a:spLocks noGrp="1"/>
          </p:cNvSpPr>
          <p:nvPr>
            <p:ph type="title"/>
          </p:nvPr>
        </p:nvSpPr>
        <p:spPr>
          <a:xfrm>
            <a:off x="1143000" y="609600"/>
            <a:ext cx="9875520" cy="770965"/>
          </a:xfrm>
        </p:spPr>
        <p:txBody>
          <a:bodyPr/>
          <a:lstStyle/>
          <a:p>
            <a:r>
              <a:rPr lang="en-US" dirty="0"/>
              <a:t>Business Impact – Extremely High</a:t>
            </a:r>
          </a:p>
        </p:txBody>
      </p:sp>
      <p:sp>
        <p:nvSpPr>
          <p:cNvPr id="3" name="Content Placeholder 2">
            <a:extLst>
              <a:ext uri="{FF2B5EF4-FFF2-40B4-BE49-F238E27FC236}">
                <a16:creationId xmlns:a16="http://schemas.microsoft.com/office/drawing/2014/main" id="{F99861A9-9340-4048-8145-DAC57D7E74E1}"/>
              </a:ext>
            </a:extLst>
          </p:cNvPr>
          <p:cNvSpPr>
            <a:spLocks noGrp="1"/>
          </p:cNvSpPr>
          <p:nvPr>
            <p:ph idx="1"/>
          </p:nvPr>
        </p:nvSpPr>
        <p:spPr>
          <a:xfrm>
            <a:off x="1143000" y="1694330"/>
            <a:ext cx="9872871" cy="4038600"/>
          </a:xfrm>
        </p:spPr>
        <p:txBody>
          <a:bodyPr/>
          <a:lstStyle/>
          <a:p>
            <a:pPr marL="297180" indent="-284480">
              <a:lnSpc>
                <a:spcPct val="100000"/>
              </a:lnSpc>
              <a:spcBef>
                <a:spcPts val="100"/>
              </a:spcBef>
              <a:buFont typeface="Arial MT"/>
              <a:buChar char="•"/>
              <a:tabLst>
                <a:tab pos="296545" algn="l"/>
                <a:tab pos="297180" algn="l"/>
              </a:tabLst>
            </a:pPr>
            <a:r>
              <a:rPr lang="en-US" sz="2000" spc="25" dirty="0">
                <a:cs typeface="Times New Roman"/>
              </a:rPr>
              <a:t>Anyone</a:t>
            </a:r>
            <a:r>
              <a:rPr lang="en-US" sz="2000" spc="-190" dirty="0">
                <a:cs typeface="Times New Roman"/>
              </a:rPr>
              <a:t> </a:t>
            </a:r>
            <a:r>
              <a:rPr lang="en-US" sz="2000" spc="-10" dirty="0">
                <a:cs typeface="Times New Roman"/>
              </a:rPr>
              <a:t>can</a:t>
            </a:r>
            <a:r>
              <a:rPr lang="en-US" sz="2000" spc="30" dirty="0">
                <a:cs typeface="Times New Roman"/>
              </a:rPr>
              <a:t> </a:t>
            </a:r>
            <a:r>
              <a:rPr lang="en-US" sz="2000" spc="-5" dirty="0">
                <a:cs typeface="Times New Roman"/>
              </a:rPr>
              <a:t>perform</a:t>
            </a:r>
            <a:r>
              <a:rPr lang="en-US" sz="2000" spc="25" dirty="0">
                <a:cs typeface="Times New Roman"/>
              </a:rPr>
              <a:t> </a:t>
            </a:r>
            <a:r>
              <a:rPr lang="en-US" sz="2000" spc="10" dirty="0">
                <a:cs typeface="Times New Roman"/>
              </a:rPr>
              <a:t>any</a:t>
            </a:r>
            <a:r>
              <a:rPr lang="en-US" sz="2000" spc="-55" dirty="0">
                <a:cs typeface="Times New Roman"/>
              </a:rPr>
              <a:t> </a:t>
            </a:r>
            <a:r>
              <a:rPr lang="en-US" sz="2000" spc="-10" dirty="0">
                <a:cs typeface="Times New Roman"/>
              </a:rPr>
              <a:t>attacks</a:t>
            </a:r>
            <a:r>
              <a:rPr lang="en-US" sz="2000" spc="90" dirty="0">
                <a:cs typeface="Times New Roman"/>
              </a:rPr>
              <a:t> </a:t>
            </a:r>
            <a:r>
              <a:rPr lang="en-US" sz="2000" spc="-30" dirty="0">
                <a:cs typeface="Times New Roman"/>
              </a:rPr>
              <a:t>(available)</a:t>
            </a:r>
            <a:r>
              <a:rPr lang="en-US" sz="2000" spc="285" dirty="0">
                <a:cs typeface="Times New Roman"/>
              </a:rPr>
              <a:t> </a:t>
            </a:r>
            <a:r>
              <a:rPr lang="en-US" sz="2000" spc="-5" dirty="0">
                <a:cs typeface="Times New Roman"/>
              </a:rPr>
              <a:t>as</a:t>
            </a:r>
            <a:r>
              <a:rPr lang="en-US" sz="2000" spc="10" dirty="0">
                <a:cs typeface="Times New Roman"/>
              </a:rPr>
              <a:t> </a:t>
            </a:r>
            <a:r>
              <a:rPr lang="en-US" sz="2000" spc="-30" dirty="0">
                <a:cs typeface="Times New Roman"/>
              </a:rPr>
              <a:t>all</a:t>
            </a:r>
            <a:r>
              <a:rPr lang="en-US" sz="2000" spc="65" dirty="0">
                <a:cs typeface="Times New Roman"/>
              </a:rPr>
              <a:t> </a:t>
            </a:r>
            <a:r>
              <a:rPr lang="en-US" sz="2000" spc="10" dirty="0">
                <a:cs typeface="Times New Roman"/>
              </a:rPr>
              <a:t>the</a:t>
            </a:r>
            <a:r>
              <a:rPr lang="en-US" sz="2000" spc="-105" dirty="0">
                <a:cs typeface="Times New Roman"/>
              </a:rPr>
              <a:t> </a:t>
            </a:r>
            <a:r>
              <a:rPr lang="en-US" sz="2000" spc="-10" dirty="0">
                <a:cs typeface="Times New Roman"/>
              </a:rPr>
              <a:t>exploits</a:t>
            </a:r>
            <a:r>
              <a:rPr lang="en-US" sz="2000" spc="90" dirty="0">
                <a:cs typeface="Times New Roman"/>
              </a:rPr>
              <a:t> </a:t>
            </a:r>
            <a:r>
              <a:rPr lang="en-US" sz="2000" spc="-15" dirty="0">
                <a:cs typeface="Times New Roman"/>
              </a:rPr>
              <a:t>are</a:t>
            </a:r>
            <a:r>
              <a:rPr lang="en-US" sz="2000" spc="-25" dirty="0">
                <a:cs typeface="Times New Roman"/>
              </a:rPr>
              <a:t> </a:t>
            </a:r>
            <a:r>
              <a:rPr lang="en-US" sz="2000" spc="-30" dirty="0">
                <a:cs typeface="Times New Roman"/>
              </a:rPr>
              <a:t>available</a:t>
            </a:r>
            <a:r>
              <a:rPr lang="en-US" sz="2000" spc="305" dirty="0">
                <a:cs typeface="Times New Roman"/>
              </a:rPr>
              <a:t> </a:t>
            </a:r>
            <a:r>
              <a:rPr lang="en-US" sz="2000" spc="-20" dirty="0">
                <a:cs typeface="Times New Roman"/>
              </a:rPr>
              <a:t>publicly</a:t>
            </a:r>
            <a:r>
              <a:rPr lang="en-US" sz="2000" spc="105" dirty="0">
                <a:cs typeface="Times New Roman"/>
              </a:rPr>
              <a:t> </a:t>
            </a:r>
            <a:r>
              <a:rPr lang="en-US" sz="2000" dirty="0">
                <a:cs typeface="Times New Roman"/>
              </a:rPr>
              <a:t>.</a:t>
            </a:r>
          </a:p>
          <a:p>
            <a:pPr marL="297180" indent="-284480">
              <a:lnSpc>
                <a:spcPct val="100000"/>
              </a:lnSpc>
              <a:spcBef>
                <a:spcPts val="5"/>
              </a:spcBef>
              <a:buFont typeface="Arial MT"/>
              <a:buChar char="•"/>
              <a:tabLst>
                <a:tab pos="296545" algn="l"/>
                <a:tab pos="297180" algn="l"/>
              </a:tabLst>
            </a:pPr>
            <a:r>
              <a:rPr lang="en-US" sz="2000" spc="-15" dirty="0">
                <a:cs typeface="Times New Roman"/>
              </a:rPr>
              <a:t>It</a:t>
            </a:r>
            <a:r>
              <a:rPr lang="en-US" sz="2000" spc="-20" dirty="0">
                <a:cs typeface="Times New Roman"/>
              </a:rPr>
              <a:t> </a:t>
            </a:r>
            <a:r>
              <a:rPr lang="en-US" sz="2000" spc="-10" dirty="0">
                <a:cs typeface="Times New Roman"/>
              </a:rPr>
              <a:t>can</a:t>
            </a:r>
            <a:r>
              <a:rPr lang="en-US" sz="2000" spc="25" dirty="0">
                <a:cs typeface="Times New Roman"/>
              </a:rPr>
              <a:t> </a:t>
            </a:r>
            <a:r>
              <a:rPr lang="en-US" sz="2000" spc="5" dirty="0">
                <a:cs typeface="Times New Roman"/>
              </a:rPr>
              <a:t>cause</a:t>
            </a:r>
            <a:r>
              <a:rPr lang="en-US" sz="2000" spc="-30" dirty="0">
                <a:cs typeface="Times New Roman"/>
              </a:rPr>
              <a:t> </a:t>
            </a:r>
            <a:r>
              <a:rPr lang="en-US" sz="2000" spc="-15" dirty="0">
                <a:cs typeface="Times New Roman"/>
              </a:rPr>
              <a:t>severe</a:t>
            </a:r>
            <a:r>
              <a:rPr lang="en-US" sz="2000" spc="55" dirty="0">
                <a:cs typeface="Times New Roman"/>
              </a:rPr>
              <a:t> </a:t>
            </a:r>
            <a:r>
              <a:rPr lang="en-US" sz="2000" dirty="0">
                <a:cs typeface="Times New Roman"/>
              </a:rPr>
              <a:t>damage</a:t>
            </a:r>
            <a:r>
              <a:rPr lang="en-US" sz="2000" spc="-30" dirty="0">
                <a:cs typeface="Times New Roman"/>
              </a:rPr>
              <a:t> </a:t>
            </a:r>
            <a:r>
              <a:rPr lang="en-US" sz="2000" dirty="0">
                <a:cs typeface="Times New Roman"/>
              </a:rPr>
              <a:t>to</a:t>
            </a:r>
            <a:r>
              <a:rPr lang="en-US" sz="2000" spc="25" dirty="0">
                <a:cs typeface="Times New Roman"/>
              </a:rPr>
              <a:t> </a:t>
            </a:r>
            <a:r>
              <a:rPr lang="en-US" sz="2000" spc="10" dirty="0">
                <a:cs typeface="Times New Roman"/>
              </a:rPr>
              <a:t>the</a:t>
            </a:r>
            <a:r>
              <a:rPr lang="en-US" sz="2000" spc="-110" dirty="0">
                <a:cs typeface="Times New Roman"/>
              </a:rPr>
              <a:t> </a:t>
            </a:r>
            <a:r>
              <a:rPr lang="en-US" sz="2000" spc="-5" dirty="0">
                <a:cs typeface="Times New Roman"/>
              </a:rPr>
              <a:t>website</a:t>
            </a:r>
            <a:endParaRPr lang="en-US" sz="2000" dirty="0">
              <a:cs typeface="Times New Roman"/>
            </a:endParaRPr>
          </a:p>
          <a:p>
            <a:pPr marL="297180" indent="-284480">
              <a:lnSpc>
                <a:spcPct val="100000"/>
              </a:lnSpc>
              <a:spcBef>
                <a:spcPts val="5"/>
              </a:spcBef>
              <a:buFont typeface="Arial MT"/>
              <a:buChar char="•"/>
              <a:tabLst>
                <a:tab pos="296545" algn="l"/>
                <a:tab pos="297180" algn="l"/>
              </a:tabLst>
            </a:pPr>
            <a:r>
              <a:rPr lang="en-US" sz="2000" dirty="0">
                <a:cs typeface="Times New Roman"/>
              </a:rPr>
              <a:t>He</a:t>
            </a:r>
            <a:r>
              <a:rPr lang="en-US" sz="2000" spc="-30" dirty="0">
                <a:cs typeface="Times New Roman"/>
              </a:rPr>
              <a:t> </a:t>
            </a:r>
            <a:r>
              <a:rPr lang="en-US" sz="2000" spc="40" dirty="0">
                <a:cs typeface="Times New Roman"/>
              </a:rPr>
              <a:t>m</a:t>
            </a:r>
            <a:r>
              <a:rPr lang="en-US" sz="2000" spc="-10" dirty="0">
                <a:cs typeface="Times New Roman"/>
              </a:rPr>
              <a:t>a</a:t>
            </a:r>
            <a:r>
              <a:rPr lang="en-US" sz="2000" dirty="0">
                <a:cs typeface="Times New Roman"/>
              </a:rPr>
              <a:t>y</a:t>
            </a:r>
            <a:r>
              <a:rPr lang="en-US" sz="2000" spc="20" dirty="0">
                <a:cs typeface="Times New Roman"/>
              </a:rPr>
              <a:t> </a:t>
            </a:r>
            <a:r>
              <a:rPr lang="en-US" sz="2000" spc="40" dirty="0">
                <a:cs typeface="Times New Roman"/>
              </a:rPr>
              <a:t>b</a:t>
            </a:r>
            <a:r>
              <a:rPr lang="en-US" sz="2000" dirty="0">
                <a:cs typeface="Times New Roman"/>
              </a:rPr>
              <a:t>e</a:t>
            </a:r>
            <a:r>
              <a:rPr lang="en-US" sz="2000" spc="-30" dirty="0">
                <a:cs typeface="Times New Roman"/>
              </a:rPr>
              <a:t> </a:t>
            </a:r>
            <a:r>
              <a:rPr lang="en-US" sz="2000" spc="-10" dirty="0">
                <a:cs typeface="Times New Roman"/>
              </a:rPr>
              <a:t>a</a:t>
            </a:r>
            <a:r>
              <a:rPr lang="en-US" sz="2000" spc="40" dirty="0">
                <a:cs typeface="Times New Roman"/>
              </a:rPr>
              <a:t>b</a:t>
            </a:r>
            <a:r>
              <a:rPr lang="en-US" sz="2000" spc="-80" dirty="0">
                <a:cs typeface="Times New Roman"/>
              </a:rPr>
              <a:t>l</a:t>
            </a:r>
            <a:r>
              <a:rPr lang="en-US" sz="2000" dirty="0">
                <a:cs typeface="Times New Roman"/>
              </a:rPr>
              <a:t>e</a:t>
            </a:r>
            <a:r>
              <a:rPr lang="en-US" sz="2000" spc="-30" dirty="0">
                <a:cs typeface="Times New Roman"/>
              </a:rPr>
              <a:t> </a:t>
            </a:r>
            <a:r>
              <a:rPr lang="en-US" sz="2000" dirty="0">
                <a:cs typeface="Times New Roman"/>
              </a:rPr>
              <a:t>to</a:t>
            </a:r>
            <a:r>
              <a:rPr lang="en-US" sz="2000" spc="20" dirty="0">
                <a:cs typeface="Times New Roman"/>
              </a:rPr>
              <a:t> </a:t>
            </a:r>
            <a:r>
              <a:rPr lang="en-US" sz="2000" spc="40" dirty="0">
                <a:cs typeface="Times New Roman"/>
              </a:rPr>
              <a:t>up</a:t>
            </a:r>
            <a:r>
              <a:rPr lang="en-US" sz="2000" spc="-80" dirty="0">
                <a:cs typeface="Times New Roman"/>
              </a:rPr>
              <a:t>l</a:t>
            </a:r>
            <a:r>
              <a:rPr lang="en-US" sz="2000" spc="40" dirty="0">
                <a:cs typeface="Times New Roman"/>
              </a:rPr>
              <a:t>o</a:t>
            </a:r>
            <a:r>
              <a:rPr lang="en-US" sz="2000" spc="-10" dirty="0">
                <a:cs typeface="Times New Roman"/>
              </a:rPr>
              <a:t>a</a:t>
            </a:r>
            <a:r>
              <a:rPr lang="en-US" sz="2000" dirty="0">
                <a:cs typeface="Times New Roman"/>
              </a:rPr>
              <a:t>d</a:t>
            </a:r>
            <a:r>
              <a:rPr lang="en-US" sz="2000" spc="-60" dirty="0">
                <a:cs typeface="Times New Roman"/>
              </a:rPr>
              <a:t> </a:t>
            </a:r>
            <a:r>
              <a:rPr lang="en-US" sz="2000" spc="40" dirty="0">
                <a:cs typeface="Times New Roman"/>
              </a:rPr>
              <a:t>b</a:t>
            </a:r>
            <a:r>
              <a:rPr lang="en-US" sz="2000" spc="-10" dirty="0">
                <a:cs typeface="Times New Roman"/>
              </a:rPr>
              <a:t>ac</a:t>
            </a:r>
            <a:r>
              <a:rPr lang="en-US" sz="2000" spc="-40" dirty="0">
                <a:cs typeface="Times New Roman"/>
              </a:rPr>
              <a:t>k</a:t>
            </a:r>
            <a:r>
              <a:rPr lang="en-US" sz="2000" spc="40" dirty="0">
                <a:cs typeface="Times New Roman"/>
              </a:rPr>
              <a:t>doo</a:t>
            </a:r>
            <a:r>
              <a:rPr lang="en-US" sz="2000" dirty="0">
                <a:cs typeface="Times New Roman"/>
              </a:rPr>
              <a:t>r</a:t>
            </a:r>
            <a:r>
              <a:rPr lang="en-US" sz="2000" spc="-130" dirty="0">
                <a:cs typeface="Times New Roman"/>
              </a:rPr>
              <a:t> </a:t>
            </a:r>
            <a:r>
              <a:rPr lang="en-US" sz="2000" spc="20" dirty="0">
                <a:cs typeface="Times New Roman"/>
              </a:rPr>
              <a:t>s</a:t>
            </a:r>
            <a:r>
              <a:rPr lang="en-US" sz="2000" spc="40" dirty="0">
                <a:cs typeface="Times New Roman"/>
              </a:rPr>
              <a:t>h</a:t>
            </a:r>
            <a:r>
              <a:rPr lang="en-US" sz="2000" spc="-10" dirty="0">
                <a:cs typeface="Times New Roman"/>
              </a:rPr>
              <a:t>e</a:t>
            </a:r>
            <a:r>
              <a:rPr lang="en-US" sz="2000" spc="-80" dirty="0">
                <a:cs typeface="Times New Roman"/>
              </a:rPr>
              <a:t>ll</a:t>
            </a:r>
            <a:r>
              <a:rPr lang="en-US" sz="2000" dirty="0">
                <a:cs typeface="Times New Roman"/>
              </a:rPr>
              <a:t>s</a:t>
            </a:r>
          </a:p>
          <a:p>
            <a:pPr marL="297180" indent="-284480">
              <a:lnSpc>
                <a:spcPct val="100000"/>
              </a:lnSpc>
              <a:buFont typeface="Arial MT"/>
              <a:buChar char="•"/>
              <a:tabLst>
                <a:tab pos="296545" algn="l"/>
                <a:tab pos="297180" algn="l"/>
              </a:tabLst>
            </a:pPr>
            <a:r>
              <a:rPr lang="en-US" sz="2000" dirty="0">
                <a:cs typeface="Times New Roman"/>
              </a:rPr>
              <a:t>He</a:t>
            </a:r>
            <a:r>
              <a:rPr lang="en-US" sz="2000" spc="-30" dirty="0">
                <a:cs typeface="Times New Roman"/>
              </a:rPr>
              <a:t> </a:t>
            </a:r>
            <a:r>
              <a:rPr lang="en-US" sz="2000" dirty="0">
                <a:cs typeface="Times New Roman"/>
              </a:rPr>
              <a:t>w</a:t>
            </a:r>
            <a:r>
              <a:rPr lang="en-US" sz="2000" spc="-85" dirty="0">
                <a:cs typeface="Times New Roman"/>
              </a:rPr>
              <a:t>i</a:t>
            </a:r>
            <a:r>
              <a:rPr lang="en-US" sz="2000" spc="-80" dirty="0">
                <a:cs typeface="Times New Roman"/>
              </a:rPr>
              <a:t>l</a:t>
            </a:r>
            <a:r>
              <a:rPr lang="en-US" sz="2000" dirty="0">
                <a:cs typeface="Times New Roman"/>
              </a:rPr>
              <a:t>l</a:t>
            </a:r>
            <a:r>
              <a:rPr lang="en-US" sz="2000" spc="140" dirty="0">
                <a:cs typeface="Times New Roman"/>
              </a:rPr>
              <a:t> </a:t>
            </a:r>
            <a:r>
              <a:rPr lang="en-US" sz="2000" spc="-10" dirty="0">
                <a:cs typeface="Times New Roman"/>
              </a:rPr>
              <a:t>ea</a:t>
            </a:r>
            <a:r>
              <a:rPr lang="en-US" sz="2000" spc="20" dirty="0">
                <a:cs typeface="Times New Roman"/>
              </a:rPr>
              <a:t>s</a:t>
            </a:r>
            <a:r>
              <a:rPr lang="en-US" sz="2000" spc="-80" dirty="0">
                <a:cs typeface="Times New Roman"/>
              </a:rPr>
              <a:t>il</a:t>
            </a:r>
            <a:r>
              <a:rPr lang="en-US" sz="2000" dirty="0">
                <a:cs typeface="Times New Roman"/>
              </a:rPr>
              <a:t>y</a:t>
            </a:r>
            <a:r>
              <a:rPr lang="en-US" sz="2000" spc="175" dirty="0">
                <a:cs typeface="Times New Roman"/>
              </a:rPr>
              <a:t> </a:t>
            </a:r>
            <a:r>
              <a:rPr lang="en-US" sz="2000" spc="40" dirty="0">
                <a:cs typeface="Times New Roman"/>
              </a:rPr>
              <a:t>d</a:t>
            </a:r>
            <a:r>
              <a:rPr lang="en-US" sz="2000" spc="-10" dirty="0">
                <a:cs typeface="Times New Roman"/>
              </a:rPr>
              <a:t>e</a:t>
            </a:r>
            <a:r>
              <a:rPr lang="en-US" sz="2000" spc="-30" dirty="0">
                <a:cs typeface="Times New Roman"/>
              </a:rPr>
              <a:t>f</a:t>
            </a:r>
            <a:r>
              <a:rPr lang="en-US" sz="2000" spc="-10" dirty="0">
                <a:cs typeface="Times New Roman"/>
              </a:rPr>
              <a:t>ac</a:t>
            </a:r>
            <a:r>
              <a:rPr lang="en-US" sz="2000" dirty="0">
                <a:cs typeface="Times New Roman"/>
              </a:rPr>
              <a:t>e</a:t>
            </a:r>
            <a:r>
              <a:rPr lang="en-US" sz="2000" spc="-30" dirty="0">
                <a:cs typeface="Times New Roman"/>
              </a:rPr>
              <a:t> </a:t>
            </a:r>
            <a:r>
              <a:rPr lang="en-US" sz="2000" spc="40" dirty="0">
                <a:cs typeface="Times New Roman"/>
              </a:rPr>
              <a:t>you</a:t>
            </a:r>
            <a:r>
              <a:rPr lang="en-US" sz="2000" dirty="0">
                <a:cs typeface="Times New Roman"/>
              </a:rPr>
              <a:t>r</a:t>
            </a:r>
            <a:r>
              <a:rPr lang="en-US" sz="2000" spc="-130" dirty="0">
                <a:cs typeface="Times New Roman"/>
              </a:rPr>
              <a:t> </a:t>
            </a:r>
            <a:r>
              <a:rPr lang="en-US" sz="2000" dirty="0">
                <a:cs typeface="Times New Roman"/>
              </a:rPr>
              <a:t>w</a:t>
            </a:r>
            <a:r>
              <a:rPr lang="en-US" sz="2000" spc="-10" dirty="0">
                <a:cs typeface="Times New Roman"/>
              </a:rPr>
              <a:t>e</a:t>
            </a:r>
            <a:r>
              <a:rPr lang="en-US" sz="2000" spc="40" dirty="0">
                <a:cs typeface="Times New Roman"/>
              </a:rPr>
              <a:t>b</a:t>
            </a:r>
            <a:r>
              <a:rPr lang="en-US" sz="2000" spc="20" dirty="0">
                <a:cs typeface="Times New Roman"/>
              </a:rPr>
              <a:t>s</a:t>
            </a:r>
            <a:r>
              <a:rPr lang="en-US" sz="2000" spc="-80" dirty="0">
                <a:cs typeface="Times New Roman"/>
              </a:rPr>
              <a:t>i</a:t>
            </a:r>
            <a:r>
              <a:rPr lang="en-US" sz="2000" dirty="0">
                <a:cs typeface="Times New Roman"/>
              </a:rPr>
              <a:t>te</a:t>
            </a:r>
          </a:p>
          <a:p>
            <a:pPr marL="45720" indent="0">
              <a:buNone/>
            </a:pPr>
            <a:endParaRPr lang="en-US" dirty="0"/>
          </a:p>
        </p:txBody>
      </p:sp>
    </p:spTree>
    <p:extLst>
      <p:ext uri="{BB962C8B-B14F-4D97-AF65-F5344CB8AC3E}">
        <p14:creationId xmlns:p14="http://schemas.microsoft.com/office/powerpoint/2010/main" val="606299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514F-EFE5-0F66-82D2-F8C3758925EF}"/>
              </a:ext>
            </a:extLst>
          </p:cNvPr>
          <p:cNvSpPr>
            <a:spLocks noGrp="1"/>
          </p:cNvSpPr>
          <p:nvPr>
            <p:ph type="title"/>
          </p:nvPr>
        </p:nvSpPr>
        <p:spPr>
          <a:xfrm>
            <a:off x="1143000" y="609600"/>
            <a:ext cx="9875520" cy="609600"/>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84177431-0819-05CE-5020-622E6D495A2C}"/>
              </a:ext>
            </a:extLst>
          </p:cNvPr>
          <p:cNvSpPr>
            <a:spLocks noGrp="1"/>
          </p:cNvSpPr>
          <p:nvPr>
            <p:ph idx="1"/>
          </p:nvPr>
        </p:nvSpPr>
        <p:spPr>
          <a:xfrm>
            <a:off x="1140351" y="1618129"/>
            <a:ext cx="9872871" cy="4038600"/>
          </a:xfrm>
        </p:spPr>
        <p:txBody>
          <a:bodyPr/>
          <a:lstStyle/>
          <a:p>
            <a:r>
              <a:rPr lang="en-US" dirty="0"/>
              <a:t>Hide all the version, banners of the software being used.</a:t>
            </a:r>
          </a:p>
          <a:p>
            <a:r>
              <a:rPr lang="en-US" dirty="0"/>
              <a:t>Update to the latest </a:t>
            </a:r>
            <a:r>
              <a:rPr lang="en-US" dirty="0" err="1"/>
              <a:t>php</a:t>
            </a:r>
            <a:r>
              <a:rPr lang="en-US" dirty="0"/>
              <a:t> version.</a:t>
            </a:r>
          </a:p>
          <a:p>
            <a:r>
              <a:rPr lang="en-US" dirty="0"/>
              <a:t>Check for newer version weekly.</a:t>
            </a:r>
          </a:p>
        </p:txBody>
      </p:sp>
    </p:spTree>
    <p:extLst>
      <p:ext uri="{BB962C8B-B14F-4D97-AF65-F5344CB8AC3E}">
        <p14:creationId xmlns:p14="http://schemas.microsoft.com/office/powerpoint/2010/main" val="557403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4245-EC9F-0274-C4B4-4FFDD7609EB5}"/>
              </a:ext>
            </a:extLst>
          </p:cNvPr>
          <p:cNvSpPr>
            <a:spLocks noGrp="1"/>
          </p:cNvSpPr>
          <p:nvPr>
            <p:ph type="title"/>
          </p:nvPr>
        </p:nvSpPr>
        <p:spPr>
          <a:xfrm>
            <a:off x="1143000" y="609600"/>
            <a:ext cx="9875520" cy="61856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A6038E68-0E94-1F97-438C-F8AD9137BD87}"/>
              </a:ext>
            </a:extLst>
          </p:cNvPr>
          <p:cNvSpPr>
            <a:spLocks noGrp="1"/>
          </p:cNvSpPr>
          <p:nvPr>
            <p:ph idx="1"/>
          </p:nvPr>
        </p:nvSpPr>
        <p:spPr>
          <a:xfrm>
            <a:off x="1143000" y="1573306"/>
            <a:ext cx="9872871" cy="4038600"/>
          </a:xfrm>
        </p:spPr>
        <p:txBody>
          <a:bodyPr/>
          <a:lstStyle/>
          <a:p>
            <a:r>
              <a:rPr lang="en-US" dirty="0">
                <a:hlinkClick r:id="rId2"/>
              </a:rPr>
              <a:t>https://www.cvedetails.com/cve/CVE-2017-14522/</a:t>
            </a:r>
            <a:endParaRPr lang="en-US" dirty="0"/>
          </a:p>
          <a:p>
            <a:r>
              <a:rPr lang="en-US" dirty="0">
                <a:hlinkClick r:id="rId3"/>
              </a:rPr>
              <a:t>https://www.exploit-db.com/exploits/36320</a:t>
            </a:r>
            <a:endParaRPr lang="en-US" dirty="0"/>
          </a:p>
          <a:p>
            <a:r>
              <a:rPr lang="en-US" dirty="0">
                <a:hlinkClick r:id="rId4"/>
              </a:rPr>
              <a:t>https://www.cvedetails.com/cve/CVE-2014-9261/</a:t>
            </a:r>
            <a:endParaRPr lang="en-US" dirty="0"/>
          </a:p>
          <a:p>
            <a:endParaRPr lang="en-US" dirty="0"/>
          </a:p>
        </p:txBody>
      </p:sp>
    </p:spTree>
    <p:extLst>
      <p:ext uri="{BB962C8B-B14F-4D97-AF65-F5344CB8AC3E}">
        <p14:creationId xmlns:p14="http://schemas.microsoft.com/office/powerpoint/2010/main" val="2623415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2F78-3EC4-DE79-6264-AC3673A22FAF}"/>
              </a:ext>
            </a:extLst>
          </p:cNvPr>
          <p:cNvSpPr>
            <a:spLocks noGrp="1"/>
          </p:cNvSpPr>
          <p:nvPr>
            <p:ph type="title"/>
          </p:nvPr>
        </p:nvSpPr>
        <p:spPr>
          <a:xfrm>
            <a:off x="1143000" y="609600"/>
            <a:ext cx="9875520" cy="591671"/>
          </a:xfrm>
        </p:spPr>
        <p:txBody>
          <a:bodyPr>
            <a:normAutofit fontScale="90000"/>
          </a:bodyPr>
          <a:lstStyle/>
          <a:p>
            <a:r>
              <a:rPr lang="en-US" dirty="0"/>
              <a:t>9. Default Admin Password</a:t>
            </a:r>
          </a:p>
        </p:txBody>
      </p:sp>
      <p:graphicFrame>
        <p:nvGraphicFramePr>
          <p:cNvPr id="4" name="Table 8">
            <a:extLst>
              <a:ext uri="{FF2B5EF4-FFF2-40B4-BE49-F238E27FC236}">
                <a16:creationId xmlns:a16="http://schemas.microsoft.com/office/drawing/2014/main" id="{A8748FE3-8A13-F218-CAE3-7DF3A143AEFA}"/>
              </a:ext>
            </a:extLst>
          </p:cNvPr>
          <p:cNvGraphicFramePr>
            <a:graphicFrameLocks/>
          </p:cNvGraphicFramePr>
          <p:nvPr>
            <p:extLst>
              <p:ext uri="{D42A27DB-BD31-4B8C-83A1-F6EECF244321}">
                <p14:modId xmlns:p14="http://schemas.microsoft.com/office/powerpoint/2010/main" val="4082802915"/>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CF62DAF7-D4A5-3A16-801A-E523F6BFE536}"/>
              </a:ext>
            </a:extLst>
          </p:cNvPr>
          <p:cNvGraphicFramePr>
            <a:graphicFrameLocks noGrp="1"/>
          </p:cNvGraphicFramePr>
          <p:nvPr>
            <p:extLst>
              <p:ext uri="{D42A27DB-BD31-4B8C-83A1-F6EECF244321}">
                <p14:modId xmlns:p14="http://schemas.microsoft.com/office/powerpoint/2010/main" val="4167176758"/>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r>
                        <a:rPr lang="en-US" dirty="0"/>
                        <a:t>Default Admin Password</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has default admin password.</a:t>
                      </a: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http://43.204.30.166/ovidentiaCMS/index.php?tg=login&amp;cmd=authform&amp;msg=Connexion&amp;err=&amp;restricted=1</a:t>
                      </a:r>
                      <a:endParaRPr lang="en-US" sz="1800" b="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dk1"/>
                          </a:solidFill>
                          <a:latin typeface="Calibri"/>
                          <a:ea typeface="Calibri"/>
                          <a:cs typeface="Calibri"/>
                          <a:sym typeface="Calibri"/>
                        </a:rPr>
                        <a:t>Component name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dk1"/>
                          </a:solidFill>
                          <a:latin typeface="Calibri"/>
                          <a:ea typeface="Calibri"/>
                          <a:cs typeface="Calibri"/>
                          <a:sym typeface="Calibri"/>
                        </a:rPr>
                        <a:t> </a:t>
                      </a:r>
                      <a:r>
                        <a:rPr lang="en-US" sz="1800" b="0" dirty="0" err="1">
                          <a:solidFill>
                            <a:schemeClr val="dk1"/>
                          </a:solidFill>
                          <a:latin typeface="Calibri"/>
                          <a:ea typeface="Calibri"/>
                          <a:cs typeface="Calibri"/>
                          <a:sym typeface="Calibri"/>
                        </a:rPr>
                        <a:t>Ovidentia</a:t>
                      </a:r>
                      <a:r>
                        <a:rPr lang="en-US" sz="1800" b="0" dirty="0">
                          <a:solidFill>
                            <a:schemeClr val="dk1"/>
                          </a:solidFill>
                          <a:latin typeface="Calibri"/>
                          <a:ea typeface="Calibri"/>
                          <a:cs typeface="Calibri"/>
                          <a:sym typeface="Calibri"/>
                        </a:rPr>
                        <a:t> CMS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4178355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AC10-9E10-083D-4454-61C6AD3B22A5}"/>
              </a:ext>
            </a:extLst>
          </p:cNvPr>
          <p:cNvSpPr>
            <a:spLocks noGrp="1"/>
          </p:cNvSpPr>
          <p:nvPr>
            <p:ph type="title"/>
          </p:nvPr>
        </p:nvSpPr>
        <p:spPr>
          <a:xfrm>
            <a:off x="1143000" y="609600"/>
            <a:ext cx="9875520" cy="573741"/>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449772F6-0439-F95A-FF43-68B8BAE3944E}"/>
              </a:ext>
            </a:extLst>
          </p:cNvPr>
          <p:cNvSpPr>
            <a:spLocks noGrp="1"/>
          </p:cNvSpPr>
          <p:nvPr>
            <p:ph idx="1"/>
          </p:nvPr>
        </p:nvSpPr>
        <p:spPr>
          <a:xfrm>
            <a:off x="1140351" y="1409700"/>
            <a:ext cx="9872871" cy="4038600"/>
          </a:xfrm>
        </p:spPr>
        <p:txBody>
          <a:bodyPr/>
          <a:lstStyle/>
          <a:p>
            <a:r>
              <a:rPr lang="en-US" dirty="0"/>
              <a:t>First we need to go to </a:t>
            </a:r>
            <a:r>
              <a:rPr lang="en-US" dirty="0" err="1"/>
              <a:t>ovidentia</a:t>
            </a:r>
            <a:r>
              <a:rPr lang="en-US" dirty="0"/>
              <a:t> </a:t>
            </a:r>
            <a:r>
              <a:rPr lang="en-US" dirty="0" err="1"/>
              <a:t>cms</a:t>
            </a:r>
            <a:r>
              <a:rPr lang="en-US" dirty="0"/>
              <a:t> using http://43.204.30.166/ovidentiaCMS/ . Then you will find an option called </a:t>
            </a:r>
            <a:r>
              <a:rPr lang="en-US" dirty="0" err="1"/>
              <a:t>connexion</a:t>
            </a:r>
            <a:r>
              <a:rPr lang="en-US" dirty="0"/>
              <a:t> at top right conner.</a:t>
            </a:r>
          </a:p>
          <a:p>
            <a:pPr marL="45720" indent="0">
              <a:buNone/>
            </a:pPr>
            <a:endParaRPr lang="en-US" dirty="0"/>
          </a:p>
        </p:txBody>
      </p:sp>
      <p:pic>
        <p:nvPicPr>
          <p:cNvPr id="5" name="Picture 4">
            <a:extLst>
              <a:ext uri="{FF2B5EF4-FFF2-40B4-BE49-F238E27FC236}">
                <a16:creationId xmlns:a16="http://schemas.microsoft.com/office/drawing/2014/main" id="{FDB3FAB4-27CD-039A-AEF4-3EEE3716731B}"/>
              </a:ext>
            </a:extLst>
          </p:cNvPr>
          <p:cNvPicPr>
            <a:picLocks noChangeAspect="1"/>
          </p:cNvPicPr>
          <p:nvPr/>
        </p:nvPicPr>
        <p:blipFill rotWithShape="1">
          <a:blip r:embed="rId2">
            <a:extLst>
              <a:ext uri="{28A0092B-C50C-407E-A947-70E740481C1C}">
                <a14:useLocalDpi xmlns:a14="http://schemas.microsoft.com/office/drawing/2010/main" val="0"/>
              </a:ext>
            </a:extLst>
          </a:blip>
          <a:srcRect l="44412"/>
          <a:stretch/>
        </p:blipFill>
        <p:spPr>
          <a:xfrm>
            <a:off x="2006809" y="2814369"/>
            <a:ext cx="8310103" cy="2232760"/>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A1A20692-9055-076E-604F-EAFED33E39A5}"/>
              </a:ext>
            </a:extLst>
          </p:cNvPr>
          <p:cNvSpPr/>
          <p:nvPr/>
        </p:nvSpPr>
        <p:spPr>
          <a:xfrm>
            <a:off x="9269506" y="3854824"/>
            <a:ext cx="1047406" cy="493058"/>
          </a:xfrm>
          <a:prstGeom prst="rect">
            <a:avLst/>
          </a:prstGeom>
          <a:noFill/>
          <a:ln w="9525" cap="flat" cmpd="sng" algn="ctr">
            <a:solidFill>
              <a:schemeClr val="accent2"/>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925773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8AEF-4212-F1EA-29BA-B69F9E62C15E}"/>
              </a:ext>
            </a:extLst>
          </p:cNvPr>
          <p:cNvSpPr>
            <a:spLocks noGrp="1"/>
          </p:cNvSpPr>
          <p:nvPr>
            <p:ph type="title"/>
          </p:nvPr>
        </p:nvSpPr>
        <p:spPr>
          <a:xfrm>
            <a:off x="1143000" y="609600"/>
            <a:ext cx="9875520" cy="627529"/>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2D65DE4A-9CCA-F1F4-7EB4-3F5F06CAB4E8}"/>
              </a:ext>
            </a:extLst>
          </p:cNvPr>
          <p:cNvSpPr>
            <a:spLocks noGrp="1"/>
          </p:cNvSpPr>
          <p:nvPr>
            <p:ph idx="1"/>
          </p:nvPr>
        </p:nvSpPr>
        <p:spPr>
          <a:xfrm>
            <a:off x="1140351" y="1409700"/>
            <a:ext cx="9872871" cy="4038600"/>
          </a:xfrm>
        </p:spPr>
        <p:txBody>
          <a:bodyPr/>
          <a:lstStyle/>
          <a:p>
            <a:r>
              <a:rPr lang="en-US" dirty="0"/>
              <a:t>When you click on that section, you will be redirected to the admin login page.</a:t>
            </a:r>
          </a:p>
          <a:p>
            <a:endParaRPr lang="en-US" dirty="0"/>
          </a:p>
          <a:p>
            <a:endParaRPr lang="en-US" dirty="0"/>
          </a:p>
          <a:p>
            <a:endParaRPr lang="en-US" dirty="0"/>
          </a:p>
          <a:p>
            <a:endParaRPr lang="en-US" dirty="0"/>
          </a:p>
          <a:p>
            <a:endParaRPr lang="en-US" dirty="0"/>
          </a:p>
          <a:p>
            <a:r>
              <a:rPr lang="en-US" dirty="0"/>
              <a:t>While searching for default admin password for </a:t>
            </a:r>
            <a:r>
              <a:rPr lang="en-US" dirty="0" err="1"/>
              <a:t>ovidentaiCMS</a:t>
            </a:r>
            <a:r>
              <a:rPr lang="en-US" dirty="0"/>
              <a:t>, we found this –</a:t>
            </a:r>
          </a:p>
          <a:p>
            <a:pPr marL="45720" indent="0">
              <a:buNone/>
            </a:pPr>
            <a:endParaRPr lang="en-US" dirty="0"/>
          </a:p>
          <a:p>
            <a:pPr marL="45720" indent="0">
              <a:buNone/>
            </a:pPr>
            <a:endParaRPr lang="en-US" dirty="0"/>
          </a:p>
        </p:txBody>
      </p:sp>
      <p:pic>
        <p:nvPicPr>
          <p:cNvPr id="5" name="Picture 4">
            <a:extLst>
              <a:ext uri="{FF2B5EF4-FFF2-40B4-BE49-F238E27FC236}">
                <a16:creationId xmlns:a16="http://schemas.microsoft.com/office/drawing/2014/main" id="{71BEBB2B-DB5A-437E-EB91-0E29382C9706}"/>
              </a:ext>
            </a:extLst>
          </p:cNvPr>
          <p:cNvPicPr>
            <a:picLocks noChangeAspect="1"/>
          </p:cNvPicPr>
          <p:nvPr/>
        </p:nvPicPr>
        <p:blipFill rotWithShape="1">
          <a:blip r:embed="rId2">
            <a:extLst>
              <a:ext uri="{28A0092B-C50C-407E-A947-70E740481C1C}">
                <a14:useLocalDpi xmlns:a14="http://schemas.microsoft.com/office/drawing/2010/main" val="0"/>
              </a:ext>
            </a:extLst>
          </a:blip>
          <a:srcRect l="2997" r="6843"/>
          <a:stretch/>
        </p:blipFill>
        <p:spPr>
          <a:xfrm>
            <a:off x="923364" y="2061823"/>
            <a:ext cx="10576521" cy="190057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F95C4E3-9229-DDC8-45DC-9C9A8C2EA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381" y="4876681"/>
            <a:ext cx="4214225" cy="1371719"/>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8B8481CE-AEF3-A5E1-CAE9-97DCD7B0D1E3}"/>
              </a:ext>
            </a:extLst>
          </p:cNvPr>
          <p:cNvSpPr/>
          <p:nvPr/>
        </p:nvSpPr>
        <p:spPr>
          <a:xfrm>
            <a:off x="4401671" y="5620871"/>
            <a:ext cx="2106705" cy="367553"/>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596060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76C34-AE1C-BC7F-7BE7-A92D5D8CB11E}"/>
              </a:ext>
            </a:extLst>
          </p:cNvPr>
          <p:cNvSpPr>
            <a:spLocks noGrp="1"/>
          </p:cNvSpPr>
          <p:nvPr>
            <p:ph type="title"/>
          </p:nvPr>
        </p:nvSpPr>
        <p:spPr>
          <a:xfrm>
            <a:off x="1143000" y="609600"/>
            <a:ext cx="9875520" cy="609600"/>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AFC5138F-7A09-ADF2-BDED-057BD1F4D739}"/>
              </a:ext>
            </a:extLst>
          </p:cNvPr>
          <p:cNvSpPr>
            <a:spLocks noGrp="1"/>
          </p:cNvSpPr>
          <p:nvPr>
            <p:ph idx="1"/>
          </p:nvPr>
        </p:nvSpPr>
        <p:spPr>
          <a:xfrm>
            <a:off x="1140351" y="1447800"/>
            <a:ext cx="9872871" cy="4038600"/>
          </a:xfrm>
        </p:spPr>
        <p:txBody>
          <a:bodyPr/>
          <a:lstStyle/>
          <a:p>
            <a:r>
              <a:rPr lang="en-US" dirty="0"/>
              <a:t>Now by giving the username and password we have, we will get the admin access.</a:t>
            </a:r>
          </a:p>
          <a:p>
            <a:pPr marL="45720" indent="0">
              <a:buNone/>
            </a:pPr>
            <a:endParaRPr lang="en-US" dirty="0"/>
          </a:p>
        </p:txBody>
      </p:sp>
      <p:pic>
        <p:nvPicPr>
          <p:cNvPr id="5" name="Picture 4">
            <a:extLst>
              <a:ext uri="{FF2B5EF4-FFF2-40B4-BE49-F238E27FC236}">
                <a16:creationId xmlns:a16="http://schemas.microsoft.com/office/drawing/2014/main" id="{EFB4858D-9D37-A5C6-05FC-7713A8999D95}"/>
              </a:ext>
            </a:extLst>
          </p:cNvPr>
          <p:cNvPicPr>
            <a:picLocks noChangeAspect="1"/>
          </p:cNvPicPr>
          <p:nvPr/>
        </p:nvPicPr>
        <p:blipFill rotWithShape="1">
          <a:blip r:embed="rId2">
            <a:extLst>
              <a:ext uri="{28A0092B-C50C-407E-A947-70E740481C1C}">
                <a14:useLocalDpi xmlns:a14="http://schemas.microsoft.com/office/drawing/2010/main" val="0"/>
              </a:ext>
            </a:extLst>
          </a:blip>
          <a:srcRect l="4780" b="56441"/>
          <a:stretch/>
        </p:blipFill>
        <p:spPr>
          <a:xfrm>
            <a:off x="272139" y="2419080"/>
            <a:ext cx="11609294" cy="2637014"/>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EA83847B-9605-87F6-89D6-5F590C3AC08B}"/>
              </a:ext>
            </a:extLst>
          </p:cNvPr>
          <p:cNvSpPr/>
          <p:nvPr/>
        </p:nvSpPr>
        <p:spPr>
          <a:xfrm>
            <a:off x="1140351" y="2420471"/>
            <a:ext cx="1181508" cy="403411"/>
          </a:xfrm>
          <a:prstGeom prst="rect">
            <a:avLst/>
          </a:prstGeom>
          <a:noFill/>
          <a:ln w="9525" cap="flat" cmpd="sng" algn="ctr">
            <a:solidFill>
              <a:schemeClr val="accent2"/>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6">
            <a:extLst>
              <a:ext uri="{FF2B5EF4-FFF2-40B4-BE49-F238E27FC236}">
                <a16:creationId xmlns:a16="http://schemas.microsoft.com/office/drawing/2014/main" id="{25AB6CA8-E4F3-B2B9-13B5-2FA5D844CFE4}"/>
              </a:ext>
            </a:extLst>
          </p:cNvPr>
          <p:cNvSpPr/>
          <p:nvPr/>
        </p:nvSpPr>
        <p:spPr>
          <a:xfrm>
            <a:off x="9197788" y="2572871"/>
            <a:ext cx="2683645" cy="645458"/>
          </a:xfrm>
          <a:prstGeom prst="rect">
            <a:avLst/>
          </a:prstGeom>
          <a:noFill/>
          <a:ln w="9525" cap="flat" cmpd="sng" algn="ctr">
            <a:solidFill>
              <a:schemeClr val="accent2"/>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512908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F5DF-F6F0-486F-F29C-1733B75732C5}"/>
              </a:ext>
            </a:extLst>
          </p:cNvPr>
          <p:cNvSpPr>
            <a:spLocks noGrp="1"/>
          </p:cNvSpPr>
          <p:nvPr>
            <p:ph type="title"/>
          </p:nvPr>
        </p:nvSpPr>
        <p:spPr>
          <a:xfrm>
            <a:off x="1143000" y="609600"/>
            <a:ext cx="9875520" cy="546847"/>
          </a:xfrm>
        </p:spPr>
        <p:txBody>
          <a:bodyPr>
            <a:normAutofit fontScale="90000"/>
          </a:bodyPr>
          <a:lstStyle/>
          <a:p>
            <a:r>
              <a:rPr lang="en-US" dirty="0"/>
              <a:t>Business Impact – Extremely High</a:t>
            </a:r>
          </a:p>
        </p:txBody>
      </p:sp>
      <p:sp>
        <p:nvSpPr>
          <p:cNvPr id="3" name="Content Placeholder 2">
            <a:extLst>
              <a:ext uri="{FF2B5EF4-FFF2-40B4-BE49-F238E27FC236}">
                <a16:creationId xmlns:a16="http://schemas.microsoft.com/office/drawing/2014/main" id="{6087ED57-6C66-1C6F-F8EA-5B5E80459BE8}"/>
              </a:ext>
            </a:extLst>
          </p:cNvPr>
          <p:cNvSpPr>
            <a:spLocks noGrp="1"/>
          </p:cNvSpPr>
          <p:nvPr>
            <p:ph idx="1"/>
          </p:nvPr>
        </p:nvSpPr>
        <p:spPr>
          <a:xfrm>
            <a:off x="1145649" y="1624853"/>
            <a:ext cx="9872871" cy="4038600"/>
          </a:xfrm>
        </p:spPr>
        <p:txBody>
          <a:bodyPr>
            <a:normAutofit/>
          </a:bodyPr>
          <a:lstStyle/>
          <a:p>
            <a:r>
              <a:rPr lang="en-US" sz="2000" b="0" i="0" dirty="0">
                <a:effectLst/>
              </a:rPr>
              <a:t>When not changed, default credentials make an organization more vulnerable to potential cyberattacks. Attackers can easily obtain these standard login details, allowing them access to the devices on your network – usually with admin rights – and leaving them open to takeover.</a:t>
            </a:r>
            <a:endParaRPr lang="en-US" sz="2000" dirty="0"/>
          </a:p>
        </p:txBody>
      </p:sp>
    </p:spTree>
    <p:extLst>
      <p:ext uri="{BB962C8B-B14F-4D97-AF65-F5344CB8AC3E}">
        <p14:creationId xmlns:p14="http://schemas.microsoft.com/office/powerpoint/2010/main" val="21990937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AA247-6975-C4C6-D7E7-648C82298161}"/>
              </a:ext>
            </a:extLst>
          </p:cNvPr>
          <p:cNvSpPr>
            <a:spLocks noGrp="1"/>
          </p:cNvSpPr>
          <p:nvPr>
            <p:ph type="title"/>
          </p:nvPr>
        </p:nvSpPr>
        <p:spPr>
          <a:xfrm>
            <a:off x="1143000" y="609600"/>
            <a:ext cx="9875520" cy="717176"/>
          </a:xfrm>
        </p:spPr>
        <p:txBody>
          <a:bodyPr/>
          <a:lstStyle/>
          <a:p>
            <a:r>
              <a:rPr lang="en-US" dirty="0"/>
              <a:t>Recommendation</a:t>
            </a:r>
          </a:p>
        </p:txBody>
      </p:sp>
      <p:sp>
        <p:nvSpPr>
          <p:cNvPr id="3" name="Content Placeholder 2">
            <a:extLst>
              <a:ext uri="{FF2B5EF4-FFF2-40B4-BE49-F238E27FC236}">
                <a16:creationId xmlns:a16="http://schemas.microsoft.com/office/drawing/2014/main" id="{092EB130-96CC-392B-E772-D3B9CF4B762E}"/>
              </a:ext>
            </a:extLst>
          </p:cNvPr>
          <p:cNvSpPr>
            <a:spLocks noGrp="1"/>
          </p:cNvSpPr>
          <p:nvPr>
            <p:ph idx="1"/>
          </p:nvPr>
        </p:nvSpPr>
        <p:spPr>
          <a:xfrm>
            <a:off x="1159564" y="1716741"/>
            <a:ext cx="9872871" cy="4038600"/>
          </a:xfrm>
        </p:spPr>
        <p:txBody>
          <a:bodyPr/>
          <a:lstStyle/>
          <a:p>
            <a:r>
              <a:rPr lang="en-US" sz="2000" spc="-20" dirty="0">
                <a:ea typeface="Roboto" panose="02000000000000000000" pitchFamily="2" charset="0"/>
                <a:cs typeface="Roboto" panose="02000000000000000000" pitchFamily="2" charset="0"/>
              </a:rPr>
              <a:t>Two-</a:t>
            </a:r>
            <a:r>
              <a:rPr lang="en-US" sz="2000" spc="3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Factor</a:t>
            </a:r>
            <a:r>
              <a:rPr lang="en-US" sz="2000" spc="-4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Authentication</a:t>
            </a:r>
            <a:r>
              <a:rPr lang="en-US" sz="2000" spc="2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for</a:t>
            </a:r>
            <a:r>
              <a:rPr lang="en-US" sz="2000" spc="-4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sensitive</a:t>
            </a:r>
            <a:r>
              <a:rPr lang="en-US" sz="2000" spc="13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data</a:t>
            </a:r>
            <a:r>
              <a:rPr lang="en-US" sz="2000" spc="-2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should</a:t>
            </a:r>
            <a:r>
              <a:rPr lang="en-US" sz="2000" spc="-14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be</a:t>
            </a:r>
            <a:r>
              <a:rPr lang="en-US" sz="2000" spc="-3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added</a:t>
            </a:r>
            <a:r>
              <a:rPr lang="en-US" sz="2000" spc="-55"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with</a:t>
            </a:r>
            <a:r>
              <a:rPr lang="en-US" sz="2000" spc="10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strong</a:t>
            </a:r>
            <a:r>
              <a:rPr lang="en-US" sz="2000" spc="-14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passwords.</a:t>
            </a:r>
            <a:endParaRPr lang="en-US" sz="2000" dirty="0">
              <a:ea typeface="Roboto" panose="02000000000000000000" pitchFamily="2" charset="0"/>
              <a:cs typeface="Roboto" panose="02000000000000000000" pitchFamily="2" charset="0"/>
            </a:endParaRPr>
          </a:p>
          <a:p>
            <a:r>
              <a:rPr lang="en-US" sz="2000" spc="-15" dirty="0">
                <a:ea typeface="Roboto" panose="02000000000000000000" pitchFamily="2" charset="0"/>
                <a:cs typeface="Roboto" panose="02000000000000000000" pitchFamily="2" charset="0"/>
              </a:rPr>
              <a:t>Hide</a:t>
            </a:r>
            <a:r>
              <a:rPr lang="en-US" sz="2000" spc="3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4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admin</a:t>
            </a:r>
            <a:r>
              <a:rPr lang="en-US" sz="2000" spc="-70" dirty="0">
                <a:ea typeface="Roboto" panose="02000000000000000000" pitchFamily="2" charset="0"/>
                <a:cs typeface="Roboto" panose="02000000000000000000" pitchFamily="2" charset="0"/>
              </a:rPr>
              <a:t> </a:t>
            </a:r>
            <a:r>
              <a:rPr lang="en-US" sz="2000" spc="-35" dirty="0">
                <a:ea typeface="Roboto" panose="02000000000000000000" pitchFamily="2" charset="0"/>
                <a:cs typeface="Roboto" panose="02000000000000000000" pitchFamily="2" charset="0"/>
              </a:rPr>
              <a:t>login</a:t>
            </a:r>
            <a:r>
              <a:rPr lang="en-US" sz="2000" spc="16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page.</a:t>
            </a:r>
            <a:endParaRPr lang="en-US" sz="2000" dirty="0">
              <a:ea typeface="Roboto" panose="02000000000000000000" pitchFamily="2" charset="0"/>
              <a:cs typeface="Roboto" panose="02000000000000000000" pitchFamily="2" charset="0"/>
            </a:endParaRPr>
          </a:p>
          <a:p>
            <a:r>
              <a:rPr lang="en-US" sz="2000" spc="5" dirty="0">
                <a:ea typeface="Roboto" panose="02000000000000000000" pitchFamily="2" charset="0"/>
                <a:cs typeface="Roboto" panose="02000000000000000000" pitchFamily="2" charset="0"/>
              </a:rPr>
              <a:t>Remove</a:t>
            </a:r>
            <a:r>
              <a:rPr lang="en-US" sz="2000" spc="-20" dirty="0">
                <a:ea typeface="Roboto" panose="02000000000000000000" pitchFamily="2" charset="0"/>
                <a:cs typeface="Roboto" panose="02000000000000000000" pitchFamily="2" charset="0"/>
              </a:rPr>
              <a:t> </a:t>
            </a:r>
            <a:r>
              <a:rPr lang="en-US" sz="2000" spc="-30" dirty="0">
                <a:ea typeface="Roboto" panose="02000000000000000000" pitchFamily="2" charset="0"/>
                <a:cs typeface="Roboto" panose="02000000000000000000" pitchFamily="2" charset="0"/>
              </a:rPr>
              <a:t>all</a:t>
            </a:r>
            <a:r>
              <a:rPr lang="en-US" sz="2000" spc="7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10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default</a:t>
            </a:r>
            <a:r>
              <a:rPr lang="en-US" sz="2000" spc="7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passwords</a:t>
            </a:r>
            <a:r>
              <a:rPr lang="en-US" sz="2000" spc="-15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and</a:t>
            </a:r>
            <a:r>
              <a:rPr lang="en-US" sz="2000" spc="-5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add</a:t>
            </a:r>
            <a:r>
              <a:rPr lang="en-US" sz="2000" spc="30"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your</a:t>
            </a:r>
            <a:r>
              <a:rPr lang="en-US" sz="2000" spc="-1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own</a:t>
            </a:r>
            <a:r>
              <a:rPr lang="en-US" sz="2000" spc="-6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password</a:t>
            </a:r>
            <a:r>
              <a:rPr lang="en-US" sz="2000" spc="-5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which</a:t>
            </a:r>
            <a:r>
              <a:rPr lang="en-US" sz="2000" spc="2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should</a:t>
            </a:r>
            <a:r>
              <a:rPr lang="en-US" sz="2000" spc="-5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be</a:t>
            </a:r>
            <a:r>
              <a:rPr lang="en-US" sz="2000" spc="-20"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very</a:t>
            </a:r>
            <a:r>
              <a:rPr lang="en-US" sz="2000" spc="2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strong. </a:t>
            </a:r>
            <a:r>
              <a:rPr lang="en-US" sz="2000" spc="-484"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It </a:t>
            </a:r>
            <a:r>
              <a:rPr lang="en-US" sz="2000" spc="20" dirty="0">
                <a:ea typeface="Roboto" panose="02000000000000000000" pitchFamily="2" charset="0"/>
                <a:cs typeface="Roboto" panose="02000000000000000000" pitchFamily="2" charset="0"/>
              </a:rPr>
              <a:t>must </a:t>
            </a:r>
            <a:r>
              <a:rPr lang="en-US" sz="2000" spc="-5" dirty="0">
                <a:ea typeface="Roboto" panose="02000000000000000000" pitchFamily="2" charset="0"/>
                <a:cs typeface="Roboto" panose="02000000000000000000" pitchFamily="2" charset="0"/>
              </a:rPr>
              <a:t>contain </a:t>
            </a:r>
            <a:r>
              <a:rPr lang="en-US" sz="2000" dirty="0">
                <a:ea typeface="Roboto" panose="02000000000000000000" pitchFamily="2" charset="0"/>
                <a:cs typeface="Roboto" panose="02000000000000000000" pitchFamily="2" charset="0"/>
              </a:rPr>
              <a:t>a </a:t>
            </a:r>
            <a:r>
              <a:rPr lang="en-US" sz="2000" spc="-10" dirty="0">
                <a:ea typeface="Roboto" panose="02000000000000000000" pitchFamily="2" charset="0"/>
                <a:cs typeface="Roboto" panose="02000000000000000000" pitchFamily="2" charset="0"/>
              </a:rPr>
              <a:t>special character, </a:t>
            </a:r>
            <a:r>
              <a:rPr lang="en-US" sz="2000" spc="-5" dirty="0">
                <a:ea typeface="Roboto" panose="02000000000000000000" pitchFamily="2" charset="0"/>
                <a:cs typeface="Roboto" panose="02000000000000000000" pitchFamily="2" charset="0"/>
              </a:rPr>
              <a:t>at </a:t>
            </a:r>
            <a:r>
              <a:rPr lang="en-US" sz="2000" spc="-20" dirty="0">
                <a:ea typeface="Roboto" panose="02000000000000000000" pitchFamily="2" charset="0"/>
                <a:cs typeface="Roboto" panose="02000000000000000000" pitchFamily="2" charset="0"/>
              </a:rPr>
              <a:t>least </a:t>
            </a:r>
            <a:r>
              <a:rPr lang="en-US" sz="2000" spc="25" dirty="0">
                <a:ea typeface="Roboto" panose="02000000000000000000" pitchFamily="2" charset="0"/>
                <a:cs typeface="Roboto" panose="02000000000000000000" pitchFamily="2" charset="0"/>
              </a:rPr>
              <a:t>one </a:t>
            </a:r>
            <a:r>
              <a:rPr lang="en-US" sz="2000" spc="-10" dirty="0">
                <a:ea typeface="Roboto" panose="02000000000000000000" pitchFamily="2" charset="0"/>
                <a:cs typeface="Roboto" panose="02000000000000000000" pitchFamily="2" charset="0"/>
              </a:rPr>
              <a:t>lowercase </a:t>
            </a:r>
            <a:r>
              <a:rPr lang="en-US" sz="2000" spc="-20" dirty="0">
                <a:ea typeface="Roboto" panose="02000000000000000000" pitchFamily="2" charset="0"/>
                <a:cs typeface="Roboto" panose="02000000000000000000" pitchFamily="2" charset="0"/>
              </a:rPr>
              <a:t>letter, </a:t>
            </a:r>
            <a:r>
              <a:rPr lang="en-US" sz="2000" spc="-5" dirty="0">
                <a:ea typeface="Roboto" panose="02000000000000000000" pitchFamily="2" charset="0"/>
                <a:cs typeface="Roboto" panose="02000000000000000000" pitchFamily="2" charset="0"/>
              </a:rPr>
              <a:t>at </a:t>
            </a:r>
            <a:r>
              <a:rPr lang="en-US" sz="2000" spc="-20" dirty="0">
                <a:ea typeface="Roboto" panose="02000000000000000000" pitchFamily="2" charset="0"/>
                <a:cs typeface="Roboto" panose="02000000000000000000" pitchFamily="2" charset="0"/>
              </a:rPr>
              <a:t>least </a:t>
            </a:r>
            <a:r>
              <a:rPr lang="en-US" sz="2000" spc="25" dirty="0">
                <a:ea typeface="Roboto" panose="02000000000000000000" pitchFamily="2" charset="0"/>
                <a:cs typeface="Roboto" panose="02000000000000000000" pitchFamily="2" charset="0"/>
              </a:rPr>
              <a:t>one </a:t>
            </a:r>
            <a:r>
              <a:rPr lang="en-US" sz="2000" spc="5" dirty="0">
                <a:ea typeface="Roboto" panose="02000000000000000000" pitchFamily="2" charset="0"/>
                <a:cs typeface="Roboto" panose="02000000000000000000" pitchFamily="2" charset="0"/>
              </a:rPr>
              <a:t>uppercase </a:t>
            </a:r>
            <a:r>
              <a:rPr lang="en-US" sz="2000" spc="-20" dirty="0">
                <a:ea typeface="Roboto" panose="02000000000000000000" pitchFamily="2" charset="0"/>
                <a:cs typeface="Roboto" panose="02000000000000000000" pitchFamily="2" charset="0"/>
              </a:rPr>
              <a:t>letter, </a:t>
            </a:r>
            <a:r>
              <a:rPr lang="en-US" sz="2000" spc="-484"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and</a:t>
            </a:r>
            <a:r>
              <a:rPr lang="en-US" sz="2000" spc="-6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a</a:t>
            </a:r>
            <a:r>
              <a:rPr lang="en-US" sz="2000" spc="45"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number</a:t>
            </a:r>
            <a:r>
              <a:rPr lang="en-US" sz="2000" spc="-204"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and</a:t>
            </a:r>
            <a:r>
              <a:rPr lang="en-US" sz="2000" spc="15" dirty="0">
                <a:ea typeface="Roboto" panose="02000000000000000000" pitchFamily="2" charset="0"/>
                <a:cs typeface="Roboto" panose="02000000000000000000" pitchFamily="2" charset="0"/>
              </a:rPr>
              <a:t> </a:t>
            </a:r>
            <a:r>
              <a:rPr lang="en-US" sz="2000" spc="-40" dirty="0">
                <a:ea typeface="Roboto" panose="02000000000000000000" pitchFamily="2" charset="0"/>
                <a:cs typeface="Roboto" panose="02000000000000000000" pitchFamily="2" charset="0"/>
              </a:rPr>
              <a:t>it</a:t>
            </a:r>
            <a:r>
              <a:rPr lang="en-US" sz="2000" spc="65"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must</a:t>
            </a:r>
            <a:r>
              <a:rPr lang="en-US" sz="2000" spc="-18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be</a:t>
            </a:r>
            <a:r>
              <a:rPr lang="en-US" sz="2000" spc="-3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greater</a:t>
            </a:r>
            <a:r>
              <a:rPr lang="en-US" sz="2000" spc="110"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than</a:t>
            </a:r>
            <a:r>
              <a:rPr lang="en-US" sz="2000" spc="-6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or</a:t>
            </a:r>
            <a:r>
              <a:rPr lang="en-US" sz="2000" spc="-4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equal</a:t>
            </a:r>
            <a:r>
              <a:rPr lang="en-US" sz="2000" spc="-100"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to</a:t>
            </a:r>
            <a:r>
              <a:rPr lang="en-US" sz="2000" spc="2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8</a:t>
            </a:r>
            <a:r>
              <a:rPr lang="en-US" sz="2000" spc="-65" dirty="0">
                <a:ea typeface="Roboto" panose="02000000000000000000" pitchFamily="2" charset="0"/>
                <a:cs typeface="Roboto" panose="02000000000000000000" pitchFamily="2" charset="0"/>
              </a:rPr>
              <a:t> </a:t>
            </a:r>
            <a:r>
              <a:rPr lang="en-US" sz="2000" spc="-30" dirty="0">
                <a:ea typeface="Roboto" panose="02000000000000000000" pitchFamily="2" charset="0"/>
                <a:cs typeface="Roboto" panose="02000000000000000000" pitchFamily="2" charset="0"/>
              </a:rPr>
              <a:t>digits</a:t>
            </a:r>
            <a:r>
              <a:rPr lang="en-US" sz="2000" spc="16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for</a:t>
            </a:r>
            <a:r>
              <a:rPr lang="en-US" sz="2000" spc="-5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maximum</a:t>
            </a:r>
            <a:r>
              <a:rPr lang="en-US" sz="2000" spc="-5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security.</a:t>
            </a:r>
            <a:endParaRPr lang="en-US" sz="2000" dirty="0">
              <a:ea typeface="Roboto" panose="02000000000000000000" pitchFamily="2" charset="0"/>
              <a:cs typeface="Roboto" panose="02000000000000000000" pitchFamily="2" charset="0"/>
            </a:endParaRPr>
          </a:p>
          <a:p>
            <a:pPr marL="45720" indent="0">
              <a:buNone/>
            </a:pPr>
            <a:endParaRPr lang="en-US" dirty="0"/>
          </a:p>
        </p:txBody>
      </p:sp>
    </p:spTree>
    <p:extLst>
      <p:ext uri="{BB962C8B-B14F-4D97-AF65-F5344CB8AC3E}">
        <p14:creationId xmlns:p14="http://schemas.microsoft.com/office/powerpoint/2010/main" val="411593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0251-649A-4508-CA2B-FBAB68D9F584}"/>
              </a:ext>
            </a:extLst>
          </p:cNvPr>
          <p:cNvSpPr>
            <a:spLocks noGrp="1"/>
          </p:cNvSpPr>
          <p:nvPr>
            <p:ph type="title"/>
          </p:nvPr>
        </p:nvSpPr>
        <p:spPr>
          <a:xfrm>
            <a:off x="1143000" y="609600"/>
            <a:ext cx="9875520" cy="61856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484202A3-F63A-A72F-6092-B6B359BF1AE9}"/>
              </a:ext>
            </a:extLst>
          </p:cNvPr>
          <p:cNvSpPr>
            <a:spLocks noGrp="1"/>
          </p:cNvSpPr>
          <p:nvPr>
            <p:ph idx="1"/>
          </p:nvPr>
        </p:nvSpPr>
        <p:spPr>
          <a:xfrm>
            <a:off x="1143000" y="1528482"/>
            <a:ext cx="9872871" cy="4038600"/>
          </a:xfrm>
        </p:spPr>
        <p:txBody>
          <a:bodyPr/>
          <a:lstStyle/>
          <a:p>
            <a:r>
              <a:rPr lang="en-US" dirty="0">
                <a:hlinkClick r:id="rId2"/>
              </a:rPr>
              <a:t>https://www.cybonet.com/post/the-danger-of-default-passwords</a:t>
            </a:r>
            <a:endParaRPr lang="en-US" dirty="0"/>
          </a:p>
          <a:p>
            <a:r>
              <a:rPr lang="en-US" dirty="0">
                <a:hlinkClick r:id="rId3"/>
              </a:rPr>
              <a:t>http://chantal.jeannin.free.fr/install/install.txt</a:t>
            </a:r>
            <a:endParaRPr lang="en-US" dirty="0"/>
          </a:p>
          <a:p>
            <a:pPr marL="45720" indent="0">
              <a:buNone/>
            </a:pPr>
            <a:endParaRPr lang="en-US" dirty="0"/>
          </a:p>
        </p:txBody>
      </p:sp>
    </p:spTree>
    <p:extLst>
      <p:ext uri="{BB962C8B-B14F-4D97-AF65-F5344CB8AC3E}">
        <p14:creationId xmlns:p14="http://schemas.microsoft.com/office/powerpoint/2010/main" val="3903227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2610-7021-BD3E-7D20-981CD145AA6F}"/>
              </a:ext>
            </a:extLst>
          </p:cNvPr>
          <p:cNvSpPr>
            <a:spLocks noGrp="1"/>
          </p:cNvSpPr>
          <p:nvPr>
            <p:ph type="title"/>
          </p:nvPr>
        </p:nvSpPr>
        <p:spPr>
          <a:xfrm>
            <a:off x="1137285" y="536687"/>
            <a:ext cx="9875520" cy="654423"/>
          </a:xfrm>
        </p:spPr>
        <p:txBody>
          <a:bodyPr>
            <a:normAutofit fontScale="90000"/>
          </a:bodyPr>
          <a:lstStyle/>
          <a:p>
            <a:r>
              <a:rPr lang="en-US" dirty="0"/>
              <a:t>1. SQL Injection</a:t>
            </a:r>
          </a:p>
        </p:txBody>
      </p:sp>
      <p:graphicFrame>
        <p:nvGraphicFramePr>
          <p:cNvPr id="4" name="Table 8">
            <a:extLst>
              <a:ext uri="{FF2B5EF4-FFF2-40B4-BE49-F238E27FC236}">
                <a16:creationId xmlns:a16="http://schemas.microsoft.com/office/drawing/2014/main" id="{4F53EE59-C215-42C9-3FA4-06E8F6C2924F}"/>
              </a:ext>
            </a:extLst>
          </p:cNvPr>
          <p:cNvGraphicFramePr>
            <a:graphicFrameLocks/>
          </p:cNvGraphicFramePr>
          <p:nvPr>
            <p:extLst>
              <p:ext uri="{D42A27DB-BD31-4B8C-83A1-F6EECF244321}">
                <p14:modId xmlns:p14="http://schemas.microsoft.com/office/powerpoint/2010/main" val="2745744312"/>
              </p:ext>
            </p:extLst>
          </p:nvPr>
        </p:nvGraphicFramePr>
        <p:xfrm>
          <a:off x="1142999" y="1629335"/>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485F49A9-849B-A7AA-4B49-8726F9839C56}"/>
              </a:ext>
            </a:extLst>
          </p:cNvPr>
          <p:cNvGraphicFramePr>
            <a:graphicFrameLocks noGrp="1"/>
          </p:cNvGraphicFramePr>
          <p:nvPr>
            <p:extLst>
              <p:ext uri="{D42A27DB-BD31-4B8C-83A1-F6EECF244321}">
                <p14:modId xmlns:p14="http://schemas.microsoft.com/office/powerpoint/2010/main" val="3457608770"/>
              </p:ext>
            </p:extLst>
          </p:nvPr>
        </p:nvGraphicFramePr>
        <p:xfrm>
          <a:off x="1142998" y="2000175"/>
          <a:ext cx="9872664" cy="420624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934460">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SQL Injection</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Here are some other SQLi Infected </a:t>
                      </a:r>
                      <a:r>
                        <a:rPr lang="en-US" sz="1800" b="0" dirty="0" err="1">
                          <a:solidFill>
                            <a:schemeClr val="dk1"/>
                          </a:solidFill>
                          <a:latin typeface="Calibri"/>
                          <a:ea typeface="Calibri"/>
                          <a:cs typeface="Calibri"/>
                          <a:sym typeface="Calibri"/>
                        </a:rPr>
                        <a:t>urls</a:t>
                      </a:r>
                      <a:r>
                        <a:rPr lang="en-US" sz="1800" b="0" dirty="0">
                          <a:solidFill>
                            <a:schemeClr val="dk1"/>
                          </a:solidFill>
                          <a:latin typeface="Calibri"/>
                          <a:ea typeface="Calibri"/>
                          <a:cs typeface="Calibri"/>
                          <a:sym typeface="Calibri"/>
                        </a:rPr>
                        <a:t> given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http://65.2.179.27/products.php?cat=2</a:t>
                      </a:r>
                    </a:p>
                    <a:p>
                      <a:pPr marL="285750" marR="0" lvl="0" indent="-285750" algn="l" rtl="0">
                        <a:spcBef>
                          <a:spcPts val="0"/>
                        </a:spcBef>
                        <a:spcAft>
                          <a:spcPts val="0"/>
                        </a:spcAft>
                        <a:buClr>
                          <a:schemeClr val="dk1"/>
                        </a:buClr>
                        <a:buSzPts val="1300"/>
                        <a:buFont typeface="Arial"/>
                        <a:buChar char="•"/>
                      </a:pPr>
                      <a:endParaRPr lang="en-US" sz="1800" b="0" i="0" u="none" strike="noStrike" dirty="0">
                        <a:solidFill>
                          <a:schemeClr val="dk1"/>
                        </a:solidFill>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chemeClr val="dk1"/>
                        </a:buClr>
                        <a:buSzPts val="1300"/>
                        <a:buFont typeface="Arial"/>
                        <a:buChar char="•"/>
                        <a:tabLst/>
                        <a:defRPr/>
                      </a:pPr>
                      <a:r>
                        <a:rPr lang="en-US" sz="1800" b="0" i="0" u="none" strike="noStrike" dirty="0">
                          <a:solidFill>
                            <a:schemeClr val="dk1"/>
                          </a:solidFill>
                          <a:latin typeface="Calibri"/>
                          <a:ea typeface="Calibri"/>
                          <a:cs typeface="Calibri"/>
                          <a:sym typeface="Calibri"/>
                        </a:rPr>
                        <a:t>http://65.2.179.27/products.php?cat=3</a:t>
                      </a:r>
                    </a:p>
                    <a:p>
                      <a:pPr marL="0" marR="0" lvl="0" indent="0" algn="l" rtl="0">
                        <a:spcBef>
                          <a:spcPts val="0"/>
                        </a:spcBef>
                        <a:spcAft>
                          <a:spcPts val="0"/>
                        </a:spcAft>
                        <a:buClr>
                          <a:schemeClr val="dk1"/>
                        </a:buClr>
                        <a:buSzPts val="1300"/>
                        <a:buFont typeface="Arial"/>
                        <a:buNone/>
                      </a:pPr>
                      <a:endParaRPr lang="en-US" sz="1800" b="0" i="0" u="none" strike="noStrik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Parameters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cat (GET parameter)</a:t>
                      </a:r>
                      <a:endParaRPr lang="en-US" dirty="0"/>
                    </a:p>
                    <a:p>
                      <a:pPr marL="285750" marR="0" lvl="0" indent="-203200" algn="l" rtl="0">
                        <a:spcBef>
                          <a:spcPts val="0"/>
                        </a:spcBef>
                        <a:spcAft>
                          <a:spcPts val="0"/>
                        </a:spcAft>
                        <a:buClr>
                          <a:schemeClr val="dk1"/>
                        </a:buClr>
                        <a:buSzPts val="1300"/>
                        <a:buFont typeface="Arial"/>
                        <a:buNone/>
                      </a:pPr>
                      <a:endParaRPr lang="en-US" sz="1800" b="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Payload:</a:t>
                      </a:r>
                      <a:endParaRPr lang="en-US" dirty="0"/>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cat=2’</a:t>
                      </a: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cat=3’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4178223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1F6B0-C812-E1F2-4876-902B447DA7D5}"/>
              </a:ext>
            </a:extLst>
          </p:cNvPr>
          <p:cNvSpPr>
            <a:spLocks noGrp="1"/>
          </p:cNvSpPr>
          <p:nvPr>
            <p:ph type="title"/>
          </p:nvPr>
        </p:nvSpPr>
        <p:spPr>
          <a:xfrm>
            <a:off x="1143000" y="609600"/>
            <a:ext cx="9875520" cy="663388"/>
          </a:xfrm>
        </p:spPr>
        <p:txBody>
          <a:bodyPr>
            <a:normAutofit fontScale="90000"/>
          </a:bodyPr>
          <a:lstStyle/>
          <a:p>
            <a:r>
              <a:rPr lang="en-US" dirty="0"/>
              <a:t>10. Descriptive Error Messages</a:t>
            </a:r>
          </a:p>
        </p:txBody>
      </p:sp>
      <p:graphicFrame>
        <p:nvGraphicFramePr>
          <p:cNvPr id="4" name="Table 8">
            <a:extLst>
              <a:ext uri="{FF2B5EF4-FFF2-40B4-BE49-F238E27FC236}">
                <a16:creationId xmlns:a16="http://schemas.microsoft.com/office/drawing/2014/main" id="{950B9490-7B77-17B1-1CBB-73EFDAC11DAD}"/>
              </a:ext>
            </a:extLst>
          </p:cNvPr>
          <p:cNvGraphicFramePr>
            <a:graphicFrameLocks/>
          </p:cNvGraphicFramePr>
          <p:nvPr>
            <p:extLst>
              <p:ext uri="{D42A27DB-BD31-4B8C-83A1-F6EECF244321}">
                <p14:modId xmlns:p14="http://schemas.microsoft.com/office/powerpoint/2010/main" val="2561285368"/>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9D3A8EA4-BCBA-6389-0E24-28A892CE23B5}"/>
              </a:ext>
            </a:extLst>
          </p:cNvPr>
          <p:cNvGraphicFramePr>
            <a:graphicFrameLocks noGrp="1"/>
          </p:cNvGraphicFramePr>
          <p:nvPr>
            <p:extLst>
              <p:ext uri="{D42A27DB-BD31-4B8C-83A1-F6EECF244321}">
                <p14:modId xmlns:p14="http://schemas.microsoft.com/office/powerpoint/2010/main" val="630713987"/>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t>Descriptive Error Messages</a:t>
                      </a:r>
                    </a:p>
                    <a:p>
                      <a:pPr algn="ctr"/>
                      <a:r>
                        <a:rPr lang="en-US"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descriptive error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http://43.204.30.166/?includelang=lang/en.php</a:t>
                      </a: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lang=</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5861066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761D-EF39-D07C-EA7A-FF43832BE9FB}"/>
              </a:ext>
            </a:extLst>
          </p:cNvPr>
          <p:cNvSpPr>
            <a:spLocks noGrp="1"/>
          </p:cNvSpPr>
          <p:nvPr>
            <p:ph type="title"/>
          </p:nvPr>
        </p:nvSpPr>
        <p:spPr>
          <a:xfrm>
            <a:off x="1143000" y="609600"/>
            <a:ext cx="9875520" cy="645459"/>
          </a:xfrm>
        </p:spPr>
        <p:txBody>
          <a:bodyPr>
            <a:normAutofit fontScale="90000"/>
          </a:bodyPr>
          <a:lstStyle/>
          <a:p>
            <a:r>
              <a:rPr lang="en-US" dirty="0"/>
              <a:t>Observation </a:t>
            </a:r>
          </a:p>
        </p:txBody>
      </p:sp>
      <p:sp>
        <p:nvSpPr>
          <p:cNvPr id="3" name="Content Placeholder 2">
            <a:extLst>
              <a:ext uri="{FF2B5EF4-FFF2-40B4-BE49-F238E27FC236}">
                <a16:creationId xmlns:a16="http://schemas.microsoft.com/office/drawing/2014/main" id="{25CBA663-07AF-F793-44A4-333CC9FB86DC}"/>
              </a:ext>
            </a:extLst>
          </p:cNvPr>
          <p:cNvSpPr>
            <a:spLocks noGrp="1"/>
          </p:cNvSpPr>
          <p:nvPr>
            <p:ph idx="1"/>
          </p:nvPr>
        </p:nvSpPr>
        <p:spPr>
          <a:xfrm>
            <a:off x="1145649" y="1411941"/>
            <a:ext cx="9872871" cy="4038600"/>
          </a:xfrm>
        </p:spPr>
        <p:txBody>
          <a:bodyPr/>
          <a:lstStyle/>
          <a:p>
            <a:r>
              <a:rPr lang="en-US" dirty="0"/>
              <a:t>On the main shopping page, you can see a language select section. Either English or French.</a:t>
            </a:r>
          </a:p>
          <a:p>
            <a:endParaRPr lang="en-US" dirty="0"/>
          </a:p>
          <a:p>
            <a:endParaRPr lang="en-US" dirty="0"/>
          </a:p>
          <a:p>
            <a:endParaRPr lang="en-US" dirty="0"/>
          </a:p>
          <a:p>
            <a:r>
              <a:rPr lang="en-US" dirty="0"/>
              <a:t>On clicking in the English option, you will be redirected to this </a:t>
            </a:r>
            <a:r>
              <a:rPr lang="en-US" dirty="0" err="1"/>
              <a:t>url</a:t>
            </a:r>
            <a:r>
              <a:rPr lang="en-US" dirty="0"/>
              <a:t> given below:</a:t>
            </a:r>
          </a:p>
          <a:p>
            <a:pPr marL="45720" indent="0">
              <a:buNone/>
            </a:pPr>
            <a:r>
              <a:rPr lang="en-US" dirty="0"/>
              <a:t>http://43.204.30.166/?includelang=lang/en.php</a:t>
            </a:r>
          </a:p>
          <a:p>
            <a:pPr marL="45720" indent="0">
              <a:buNone/>
            </a:pPr>
            <a:endParaRPr lang="en-US" dirty="0"/>
          </a:p>
          <a:p>
            <a:pPr marL="45720" indent="0">
              <a:buNone/>
            </a:pPr>
            <a:endParaRPr lang="en-US" dirty="0"/>
          </a:p>
        </p:txBody>
      </p:sp>
      <p:pic>
        <p:nvPicPr>
          <p:cNvPr id="5" name="Picture 4">
            <a:extLst>
              <a:ext uri="{FF2B5EF4-FFF2-40B4-BE49-F238E27FC236}">
                <a16:creationId xmlns:a16="http://schemas.microsoft.com/office/drawing/2014/main" id="{0D47F5FB-1340-BE1F-4EB1-FBCA2F436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721" y="2148729"/>
            <a:ext cx="1265030" cy="12802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94999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2695-945D-CBD4-B6AD-DA557FDFDADC}"/>
              </a:ext>
            </a:extLst>
          </p:cNvPr>
          <p:cNvSpPr>
            <a:spLocks noGrp="1"/>
          </p:cNvSpPr>
          <p:nvPr>
            <p:ph type="title"/>
          </p:nvPr>
        </p:nvSpPr>
        <p:spPr>
          <a:xfrm>
            <a:off x="1143000" y="609600"/>
            <a:ext cx="9875520" cy="681318"/>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4042D1C8-23AF-7C4E-D603-DA27EEF80191}"/>
              </a:ext>
            </a:extLst>
          </p:cNvPr>
          <p:cNvSpPr>
            <a:spLocks noGrp="1"/>
          </p:cNvSpPr>
          <p:nvPr>
            <p:ph idx="1"/>
          </p:nvPr>
        </p:nvSpPr>
        <p:spPr>
          <a:xfrm>
            <a:off x="1143000" y="1409700"/>
            <a:ext cx="9872871" cy="4038600"/>
          </a:xfrm>
        </p:spPr>
        <p:txBody>
          <a:bodyPr/>
          <a:lstStyle/>
          <a:p>
            <a:r>
              <a:rPr lang="en-US" dirty="0"/>
              <a:t>Now adding various things in the </a:t>
            </a:r>
            <a:r>
              <a:rPr lang="en-US" dirty="0" err="1"/>
              <a:t>url</a:t>
            </a:r>
            <a:r>
              <a:rPr lang="en-US" dirty="0"/>
              <a:t> (fuzzing), we will get a descriptive error, from which an attacker can gain important information.</a:t>
            </a:r>
          </a:p>
          <a:p>
            <a:pPr marL="45720" indent="0">
              <a:buNone/>
            </a:pPr>
            <a:r>
              <a:rPr lang="en-US" dirty="0"/>
              <a:t>http://43.204.30.166/?includelang=[]lang/en.php</a:t>
            </a:r>
          </a:p>
          <a:p>
            <a:pPr marL="45720" indent="0">
              <a:buNone/>
            </a:pPr>
            <a:endParaRPr lang="en-US" dirty="0"/>
          </a:p>
        </p:txBody>
      </p:sp>
      <p:pic>
        <p:nvPicPr>
          <p:cNvPr id="5" name="Picture 4">
            <a:extLst>
              <a:ext uri="{FF2B5EF4-FFF2-40B4-BE49-F238E27FC236}">
                <a16:creationId xmlns:a16="http://schemas.microsoft.com/office/drawing/2014/main" id="{B0091B75-ECE0-1BAD-BE0E-B179285D7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453" y="3216678"/>
            <a:ext cx="9281964" cy="19127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02908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1FE1-8511-ABBF-952C-5C3B8AE969B0}"/>
              </a:ext>
            </a:extLst>
          </p:cNvPr>
          <p:cNvSpPr>
            <a:spLocks noGrp="1"/>
          </p:cNvSpPr>
          <p:nvPr>
            <p:ph type="title"/>
          </p:nvPr>
        </p:nvSpPr>
        <p:spPr>
          <a:xfrm>
            <a:off x="1143000" y="609600"/>
            <a:ext cx="9875520" cy="788894"/>
          </a:xfrm>
        </p:spPr>
        <p:txBody>
          <a:bodyPr/>
          <a:lstStyle/>
          <a:p>
            <a:r>
              <a:rPr lang="en-US" dirty="0"/>
              <a:t>Business Impact - Low</a:t>
            </a:r>
          </a:p>
        </p:txBody>
      </p:sp>
      <p:sp>
        <p:nvSpPr>
          <p:cNvPr id="3" name="Content Placeholder 2">
            <a:extLst>
              <a:ext uri="{FF2B5EF4-FFF2-40B4-BE49-F238E27FC236}">
                <a16:creationId xmlns:a16="http://schemas.microsoft.com/office/drawing/2014/main" id="{E67A116D-DD3F-A1C1-DB31-3B095858D368}"/>
              </a:ext>
            </a:extLst>
          </p:cNvPr>
          <p:cNvSpPr>
            <a:spLocks noGrp="1"/>
          </p:cNvSpPr>
          <p:nvPr>
            <p:ph idx="1"/>
          </p:nvPr>
        </p:nvSpPr>
        <p:spPr>
          <a:xfrm>
            <a:off x="1143000" y="1716741"/>
            <a:ext cx="9872871" cy="4038600"/>
          </a:xfrm>
        </p:spPr>
        <p:txBody>
          <a:bodyPr>
            <a:normAutofit/>
          </a:bodyPr>
          <a:lstStyle/>
          <a:p>
            <a:r>
              <a:rPr lang="en-US" sz="2000" dirty="0"/>
              <a:t>It doesn’t affect the company much.</a:t>
            </a:r>
          </a:p>
          <a:p>
            <a:r>
              <a:rPr lang="en-US" sz="2000" dirty="0"/>
              <a:t>Hacker can know important information about the website architecture.</a:t>
            </a:r>
          </a:p>
        </p:txBody>
      </p:sp>
    </p:spTree>
    <p:extLst>
      <p:ext uri="{BB962C8B-B14F-4D97-AF65-F5344CB8AC3E}">
        <p14:creationId xmlns:p14="http://schemas.microsoft.com/office/powerpoint/2010/main" val="287195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898D-BBF2-B677-47C4-9D348638E422}"/>
              </a:ext>
            </a:extLst>
          </p:cNvPr>
          <p:cNvSpPr>
            <a:spLocks noGrp="1"/>
          </p:cNvSpPr>
          <p:nvPr>
            <p:ph type="title"/>
          </p:nvPr>
        </p:nvSpPr>
        <p:spPr>
          <a:xfrm>
            <a:off x="1143000" y="609600"/>
            <a:ext cx="9875520" cy="690282"/>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300E0D4B-0ED8-0DB5-8642-C4710C141ABA}"/>
              </a:ext>
            </a:extLst>
          </p:cNvPr>
          <p:cNvSpPr>
            <a:spLocks noGrp="1"/>
          </p:cNvSpPr>
          <p:nvPr>
            <p:ph idx="1"/>
          </p:nvPr>
        </p:nvSpPr>
        <p:spPr>
          <a:xfrm>
            <a:off x="1140351" y="1627094"/>
            <a:ext cx="9872871" cy="4038600"/>
          </a:xfrm>
        </p:spPr>
        <p:txBody>
          <a:bodyPr>
            <a:normAutofit/>
          </a:bodyPr>
          <a:lstStyle/>
          <a:p>
            <a:r>
              <a:rPr lang="en-US" sz="2000" spc="-15" dirty="0">
                <a:ea typeface="Roboto" panose="02000000000000000000" pitchFamily="2" charset="0"/>
                <a:cs typeface="Roboto" panose="02000000000000000000" pitchFamily="2" charset="0"/>
              </a:rPr>
              <a:t>Developers</a:t>
            </a:r>
            <a:r>
              <a:rPr lang="en-US" sz="2000" spc="8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should</a:t>
            </a:r>
            <a:r>
              <a:rPr lang="en-US" sz="2000" spc="-25"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turn</a:t>
            </a:r>
            <a:r>
              <a:rPr lang="en-US" sz="2000" spc="-5" dirty="0">
                <a:ea typeface="Roboto" panose="02000000000000000000" pitchFamily="2" charset="0"/>
                <a:cs typeface="Roboto" panose="02000000000000000000" pitchFamily="2" charset="0"/>
              </a:rPr>
              <a:t> </a:t>
            </a:r>
            <a:r>
              <a:rPr lang="en-US" sz="2000" spc="-25" dirty="0">
                <a:ea typeface="Roboto" panose="02000000000000000000" pitchFamily="2" charset="0"/>
                <a:cs typeface="Roboto" panose="02000000000000000000" pitchFamily="2" charset="0"/>
              </a:rPr>
              <a:t>off</a:t>
            </a:r>
            <a:r>
              <a:rPr lang="en-US" sz="2000" spc="13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this</a:t>
            </a:r>
            <a:r>
              <a:rPr lang="en-US" sz="2000" spc="1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descriptive</a:t>
            </a:r>
            <a:r>
              <a:rPr lang="en-US" sz="2000" spc="-180"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error</a:t>
            </a:r>
            <a:r>
              <a:rPr lang="en-US" sz="2000" spc="140" dirty="0">
                <a:ea typeface="Roboto" panose="02000000000000000000" pitchFamily="2" charset="0"/>
                <a:cs typeface="Roboto" panose="02000000000000000000" pitchFamily="2" charset="0"/>
              </a:rPr>
              <a:t> </a:t>
            </a:r>
            <a:r>
              <a:rPr lang="en-US" sz="2000" spc="20" dirty="0">
                <a:ea typeface="Roboto" panose="02000000000000000000" pitchFamily="2" charset="0"/>
                <a:cs typeface="Roboto" panose="02000000000000000000" pitchFamily="2" charset="0"/>
              </a:rPr>
              <a:t>messages</a:t>
            </a:r>
            <a:r>
              <a:rPr lang="en-US" sz="2000" spc="-135" dirty="0">
                <a:ea typeface="Roboto" panose="02000000000000000000" pitchFamily="2" charset="0"/>
                <a:cs typeface="Roboto" panose="02000000000000000000" pitchFamily="2" charset="0"/>
              </a:rPr>
              <a:t> </a:t>
            </a:r>
            <a:r>
              <a:rPr lang="en-US" sz="2000" dirty="0">
                <a:ea typeface="Roboto" panose="02000000000000000000" pitchFamily="2" charset="0"/>
                <a:cs typeface="Roboto" panose="02000000000000000000" pitchFamily="2" charset="0"/>
              </a:rPr>
              <a:t>before</a:t>
            </a:r>
            <a:r>
              <a:rPr lang="en-US" sz="2000" spc="-100" dirty="0">
                <a:ea typeface="Roboto" panose="02000000000000000000" pitchFamily="2" charset="0"/>
                <a:cs typeface="Roboto" panose="02000000000000000000" pitchFamily="2" charset="0"/>
              </a:rPr>
              <a:t> </a:t>
            </a:r>
            <a:r>
              <a:rPr lang="en-US" sz="2000" spc="10" dirty="0">
                <a:ea typeface="Roboto" panose="02000000000000000000" pitchFamily="2" charset="0"/>
                <a:cs typeface="Roboto" panose="02000000000000000000" pitchFamily="2" charset="0"/>
              </a:rPr>
              <a:t>the</a:t>
            </a:r>
            <a:r>
              <a:rPr lang="en-US" sz="2000" spc="-25" dirty="0">
                <a:ea typeface="Roboto" panose="02000000000000000000" pitchFamily="2" charset="0"/>
                <a:cs typeface="Roboto" panose="02000000000000000000" pitchFamily="2" charset="0"/>
              </a:rPr>
              <a:t> </a:t>
            </a:r>
            <a:r>
              <a:rPr lang="en-US" sz="2000" spc="-5" dirty="0">
                <a:ea typeface="Roboto" panose="02000000000000000000" pitchFamily="2" charset="0"/>
                <a:cs typeface="Roboto" panose="02000000000000000000" pitchFamily="2" charset="0"/>
              </a:rPr>
              <a:t>web</a:t>
            </a:r>
            <a:r>
              <a:rPr lang="en-US" sz="2000" spc="-55" dirty="0">
                <a:ea typeface="Roboto" panose="02000000000000000000" pitchFamily="2" charset="0"/>
                <a:cs typeface="Roboto" panose="02000000000000000000" pitchFamily="2" charset="0"/>
              </a:rPr>
              <a:t> </a:t>
            </a:r>
            <a:r>
              <a:rPr lang="en-US" sz="2000" spc="-15" dirty="0">
                <a:ea typeface="Roboto" panose="02000000000000000000" pitchFamily="2" charset="0"/>
                <a:cs typeface="Roboto" panose="02000000000000000000" pitchFamily="2" charset="0"/>
              </a:rPr>
              <a:t>application</a:t>
            </a:r>
            <a:r>
              <a:rPr lang="en-US" sz="2000" spc="190" dirty="0">
                <a:ea typeface="Roboto" panose="02000000000000000000" pitchFamily="2" charset="0"/>
                <a:cs typeface="Roboto" panose="02000000000000000000" pitchFamily="2" charset="0"/>
              </a:rPr>
              <a:t> </a:t>
            </a:r>
            <a:endParaRPr lang="en-US" sz="20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8902421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14CD-2108-CDE6-1C1A-9364798977EC}"/>
              </a:ext>
            </a:extLst>
          </p:cNvPr>
          <p:cNvSpPr>
            <a:spLocks noGrp="1"/>
          </p:cNvSpPr>
          <p:nvPr>
            <p:ph type="title"/>
          </p:nvPr>
        </p:nvSpPr>
        <p:spPr>
          <a:xfrm>
            <a:off x="1143000" y="609600"/>
            <a:ext cx="9875520" cy="60063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EC4C9F01-FB01-5928-87C8-55F2B91445B8}"/>
              </a:ext>
            </a:extLst>
          </p:cNvPr>
          <p:cNvSpPr>
            <a:spLocks noGrp="1"/>
          </p:cNvSpPr>
          <p:nvPr>
            <p:ph idx="1"/>
          </p:nvPr>
        </p:nvSpPr>
        <p:spPr>
          <a:xfrm>
            <a:off x="1143000" y="1537448"/>
            <a:ext cx="9872871" cy="4038600"/>
          </a:xfrm>
        </p:spPr>
        <p:txBody>
          <a:bodyPr/>
          <a:lstStyle/>
          <a:p>
            <a:r>
              <a:rPr lang="en-US" dirty="0">
                <a:hlinkClick r:id="rId2"/>
              </a:rPr>
              <a:t>https://cheatsheetseries.owasp.org/cheatsheets/Error_Handling_Cheat_Sheet.html</a:t>
            </a:r>
            <a:endParaRPr lang="en-US" dirty="0"/>
          </a:p>
          <a:p>
            <a:r>
              <a:rPr lang="en-US" dirty="0">
                <a:hlinkClick r:id="rId3"/>
              </a:rPr>
              <a:t>https://deviq.com/practices/descriptive-error-messages/</a:t>
            </a:r>
            <a:endParaRPr lang="en-US" dirty="0"/>
          </a:p>
          <a:p>
            <a:pPr marL="45720" indent="0">
              <a:buNone/>
            </a:pPr>
            <a:endParaRPr lang="en-US" dirty="0"/>
          </a:p>
        </p:txBody>
      </p:sp>
    </p:spTree>
    <p:extLst>
      <p:ext uri="{BB962C8B-B14F-4D97-AF65-F5344CB8AC3E}">
        <p14:creationId xmlns:p14="http://schemas.microsoft.com/office/powerpoint/2010/main" val="28686256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C2C0-AF72-951A-4388-4BD1C3A93B34}"/>
              </a:ext>
            </a:extLst>
          </p:cNvPr>
          <p:cNvSpPr>
            <a:spLocks noGrp="1"/>
          </p:cNvSpPr>
          <p:nvPr>
            <p:ph type="title"/>
          </p:nvPr>
        </p:nvSpPr>
        <p:spPr/>
        <p:txBody>
          <a:bodyPr/>
          <a:lstStyle/>
          <a:p>
            <a:r>
              <a:rPr lang="en-US" dirty="0"/>
              <a:t>11. Default Files Misconfiguration Flaw</a:t>
            </a:r>
          </a:p>
        </p:txBody>
      </p:sp>
      <p:graphicFrame>
        <p:nvGraphicFramePr>
          <p:cNvPr id="4" name="Table 8">
            <a:extLst>
              <a:ext uri="{FF2B5EF4-FFF2-40B4-BE49-F238E27FC236}">
                <a16:creationId xmlns:a16="http://schemas.microsoft.com/office/drawing/2014/main" id="{20E6893E-E92B-09BB-E8C4-17F01450E10D}"/>
              </a:ext>
            </a:extLst>
          </p:cNvPr>
          <p:cNvGraphicFramePr>
            <a:graphicFrameLocks/>
          </p:cNvGraphicFramePr>
          <p:nvPr>
            <p:extLst>
              <p:ext uri="{D42A27DB-BD31-4B8C-83A1-F6EECF244321}">
                <p14:modId xmlns:p14="http://schemas.microsoft.com/office/powerpoint/2010/main" val="4160256799"/>
              </p:ext>
            </p:extLst>
          </p:nvPr>
        </p:nvGraphicFramePr>
        <p:xfrm>
          <a:off x="1159669" y="2244015"/>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BEEFBD1E-32C1-29C1-75E5-249F6473A608}"/>
              </a:ext>
            </a:extLst>
          </p:cNvPr>
          <p:cNvGraphicFramePr>
            <a:graphicFrameLocks noGrp="1"/>
          </p:cNvGraphicFramePr>
          <p:nvPr>
            <p:extLst>
              <p:ext uri="{D42A27DB-BD31-4B8C-83A1-F6EECF244321}">
                <p14:modId xmlns:p14="http://schemas.microsoft.com/office/powerpoint/2010/main" val="3258276153"/>
              </p:ext>
            </p:extLst>
          </p:nvPr>
        </p:nvGraphicFramePr>
        <p:xfrm>
          <a:off x="1159668" y="2614855"/>
          <a:ext cx="9872664" cy="3657600"/>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283921">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Descriptive Error Messages</a:t>
                      </a:r>
                    </a:p>
                    <a:p>
                      <a:pPr algn="ctr"/>
                      <a:r>
                        <a:rPr lang="en-US"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default files misconfiguration flaws.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http://43.204.30.166/</a:t>
                      </a: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Default Files and pages:</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Robots.txt</a:t>
                      </a: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Userlist.txt</a:t>
                      </a:r>
                    </a:p>
                    <a:p>
                      <a:pPr marL="285750" marR="0" lvl="0" indent="-285750" algn="l" rtl="0">
                        <a:spcBef>
                          <a:spcPts val="0"/>
                        </a:spcBef>
                        <a:spcAft>
                          <a:spcPts val="0"/>
                        </a:spcAft>
                        <a:buClr>
                          <a:schemeClr val="dk1"/>
                        </a:buClr>
                        <a:buSzPts val="1300"/>
                        <a:buFont typeface="Arial"/>
                        <a:buChar char="•"/>
                      </a:pPr>
                      <a:r>
                        <a:rPr lang="en-US" sz="1800" b="0" dirty="0" err="1">
                          <a:solidFill>
                            <a:schemeClr val="dk1"/>
                          </a:solidFill>
                          <a:latin typeface="Calibri"/>
                          <a:ea typeface="Calibri"/>
                          <a:cs typeface="Calibri"/>
                          <a:sym typeface="Calibri"/>
                        </a:rPr>
                        <a:t>Phpinfo.php</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Server-status</a:t>
                      </a:r>
                    </a:p>
                    <a:p>
                      <a:pPr marL="285750" marR="0" lvl="0" indent="-285750" algn="l" rtl="0">
                        <a:spcBef>
                          <a:spcPts val="0"/>
                        </a:spcBef>
                        <a:spcAft>
                          <a:spcPts val="0"/>
                        </a:spcAft>
                        <a:buClr>
                          <a:schemeClr val="dk1"/>
                        </a:buClr>
                        <a:buSzPts val="1300"/>
                        <a:buFont typeface="Arial"/>
                        <a:buChar char="•"/>
                      </a:pPr>
                      <a:r>
                        <a:rPr lang="en-US" sz="1800" b="0" dirty="0" err="1">
                          <a:solidFill>
                            <a:schemeClr val="dk1"/>
                          </a:solidFill>
                          <a:latin typeface="Calibri"/>
                          <a:ea typeface="Calibri"/>
                          <a:cs typeface="Calibri"/>
                          <a:sym typeface="Calibri"/>
                        </a:rPr>
                        <a:t>Composer.json</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endParaRPr lang="en-US" sz="1800" b="0" dirty="0">
                        <a:solidFill>
                          <a:schemeClr val="dk1"/>
                        </a:solidFill>
                        <a:latin typeface="Calibri"/>
                        <a:ea typeface="Calibri"/>
                        <a:cs typeface="Calibri"/>
                        <a:sym typeface="Calibri"/>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3532551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D54B-1C31-D28D-B097-FE14B69940D4}"/>
              </a:ext>
            </a:extLst>
          </p:cNvPr>
          <p:cNvSpPr>
            <a:spLocks noGrp="1"/>
          </p:cNvSpPr>
          <p:nvPr>
            <p:ph type="title"/>
          </p:nvPr>
        </p:nvSpPr>
        <p:spPr>
          <a:xfrm>
            <a:off x="1143000" y="609600"/>
            <a:ext cx="9875520" cy="645459"/>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181673E9-3980-9B0F-7D32-0E8253BF9B48}"/>
              </a:ext>
            </a:extLst>
          </p:cNvPr>
          <p:cNvSpPr>
            <a:spLocks noGrp="1"/>
          </p:cNvSpPr>
          <p:nvPr>
            <p:ph idx="1"/>
          </p:nvPr>
        </p:nvSpPr>
        <p:spPr>
          <a:xfrm>
            <a:off x="1145649" y="1255059"/>
            <a:ext cx="9872871" cy="4038600"/>
          </a:xfrm>
        </p:spPr>
        <p:txBody>
          <a:bodyPr/>
          <a:lstStyle/>
          <a:p>
            <a:r>
              <a:rPr lang="en-US" dirty="0"/>
              <a:t>Add server-status at the end of the </a:t>
            </a:r>
            <a:r>
              <a:rPr lang="en-US" dirty="0" err="1"/>
              <a:t>url</a:t>
            </a:r>
            <a:r>
              <a:rPr lang="en-US" dirty="0"/>
              <a:t>.</a:t>
            </a:r>
          </a:p>
          <a:p>
            <a:pPr marL="45720" indent="0">
              <a:buNone/>
            </a:pPr>
            <a:r>
              <a:rPr lang="en-US" dirty="0"/>
              <a:t>http://43.204.30.166/server-status</a:t>
            </a:r>
          </a:p>
          <a:p>
            <a:pPr marL="45720" indent="0">
              <a:buNone/>
            </a:pPr>
            <a:endParaRPr lang="en-US" dirty="0"/>
          </a:p>
        </p:txBody>
      </p:sp>
      <p:pic>
        <p:nvPicPr>
          <p:cNvPr id="5" name="Picture 4">
            <a:extLst>
              <a:ext uri="{FF2B5EF4-FFF2-40B4-BE49-F238E27FC236}">
                <a16:creationId xmlns:a16="http://schemas.microsoft.com/office/drawing/2014/main" id="{489DDEC4-BDB5-431F-DE27-1DCF62BF80B2}"/>
              </a:ext>
            </a:extLst>
          </p:cNvPr>
          <p:cNvPicPr>
            <a:picLocks noChangeAspect="1"/>
          </p:cNvPicPr>
          <p:nvPr/>
        </p:nvPicPr>
        <p:blipFill rotWithShape="1">
          <a:blip r:embed="rId2">
            <a:extLst>
              <a:ext uri="{28A0092B-C50C-407E-A947-70E740481C1C}">
                <a14:useLocalDpi xmlns:a14="http://schemas.microsoft.com/office/drawing/2010/main" val="0"/>
              </a:ext>
            </a:extLst>
          </a:blip>
          <a:srcRect b="27848"/>
          <a:stretch/>
        </p:blipFill>
        <p:spPr>
          <a:xfrm>
            <a:off x="2837333" y="2362199"/>
            <a:ext cx="5965007" cy="35769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455022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19D4-097B-7D43-4F95-0F22765ABC6B}"/>
              </a:ext>
            </a:extLst>
          </p:cNvPr>
          <p:cNvSpPr>
            <a:spLocks noGrp="1"/>
          </p:cNvSpPr>
          <p:nvPr>
            <p:ph type="title"/>
          </p:nvPr>
        </p:nvSpPr>
        <p:spPr>
          <a:xfrm>
            <a:off x="1143000" y="609600"/>
            <a:ext cx="9875520" cy="421341"/>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CC5F3D8E-4E53-1685-BFF2-5E6B9D0E1F26}"/>
              </a:ext>
            </a:extLst>
          </p:cNvPr>
          <p:cNvSpPr>
            <a:spLocks noGrp="1"/>
          </p:cNvSpPr>
          <p:nvPr>
            <p:ph idx="1"/>
          </p:nvPr>
        </p:nvSpPr>
        <p:spPr>
          <a:xfrm>
            <a:off x="1143000" y="1151965"/>
            <a:ext cx="9872871" cy="4038600"/>
          </a:xfrm>
        </p:spPr>
        <p:txBody>
          <a:bodyPr/>
          <a:lstStyle/>
          <a:p>
            <a:r>
              <a:rPr lang="en-US" sz="1800" dirty="0"/>
              <a:t>Add </a:t>
            </a:r>
            <a:r>
              <a:rPr lang="en-US" sz="1800" dirty="0" err="1"/>
              <a:t>phpinfo.php</a:t>
            </a:r>
            <a:r>
              <a:rPr lang="en-US" sz="1800" dirty="0"/>
              <a:t> at the end of the </a:t>
            </a:r>
            <a:r>
              <a:rPr lang="en-US" sz="1800" dirty="0" err="1"/>
              <a:t>url</a:t>
            </a:r>
            <a:r>
              <a:rPr lang="en-US" sz="1800" dirty="0"/>
              <a:t>.</a:t>
            </a:r>
          </a:p>
          <a:p>
            <a:pPr marL="45720" indent="0">
              <a:buNone/>
            </a:pPr>
            <a:r>
              <a:rPr lang="en-US" sz="1800" dirty="0"/>
              <a:t>http://43.204.30.166/phpinfo.php</a:t>
            </a:r>
          </a:p>
          <a:p>
            <a:pPr marL="45720" indent="0">
              <a:buNone/>
            </a:pPr>
            <a:endParaRPr lang="en-US" dirty="0"/>
          </a:p>
        </p:txBody>
      </p:sp>
      <p:pic>
        <p:nvPicPr>
          <p:cNvPr id="5" name="Picture 4">
            <a:extLst>
              <a:ext uri="{FF2B5EF4-FFF2-40B4-BE49-F238E27FC236}">
                <a16:creationId xmlns:a16="http://schemas.microsoft.com/office/drawing/2014/main" id="{5D01A9A3-9AA7-A9BF-5EA3-D0048B2ED93E}"/>
              </a:ext>
            </a:extLst>
          </p:cNvPr>
          <p:cNvPicPr>
            <a:picLocks noChangeAspect="1"/>
          </p:cNvPicPr>
          <p:nvPr/>
        </p:nvPicPr>
        <p:blipFill rotWithShape="1">
          <a:blip r:embed="rId2">
            <a:extLst>
              <a:ext uri="{28A0092B-C50C-407E-A947-70E740481C1C}">
                <a14:useLocalDpi xmlns:a14="http://schemas.microsoft.com/office/drawing/2010/main" val="0"/>
              </a:ext>
            </a:extLst>
          </a:blip>
          <a:srcRect l="12247" r="8545" b="36315"/>
          <a:stretch/>
        </p:blipFill>
        <p:spPr>
          <a:xfrm>
            <a:off x="2241176" y="2084294"/>
            <a:ext cx="7853083" cy="41641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180742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FF42-8784-1B7E-45A9-DC6357FA7E1B}"/>
              </a:ext>
            </a:extLst>
          </p:cNvPr>
          <p:cNvSpPr>
            <a:spLocks noGrp="1"/>
          </p:cNvSpPr>
          <p:nvPr>
            <p:ph type="title"/>
          </p:nvPr>
        </p:nvSpPr>
        <p:spPr>
          <a:xfrm>
            <a:off x="1143000" y="609600"/>
            <a:ext cx="9875520" cy="618565"/>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22C89A2F-9A72-33C4-8138-DBB0F3D5F08E}"/>
              </a:ext>
            </a:extLst>
          </p:cNvPr>
          <p:cNvSpPr>
            <a:spLocks noGrp="1"/>
          </p:cNvSpPr>
          <p:nvPr>
            <p:ph idx="1"/>
          </p:nvPr>
        </p:nvSpPr>
        <p:spPr>
          <a:xfrm>
            <a:off x="1140351" y="1409700"/>
            <a:ext cx="9872871" cy="4038600"/>
          </a:xfrm>
        </p:spPr>
        <p:txBody>
          <a:bodyPr/>
          <a:lstStyle/>
          <a:p>
            <a:r>
              <a:rPr lang="en-US" sz="2400" dirty="0"/>
              <a:t>Add robots.txt at the end of the </a:t>
            </a:r>
            <a:r>
              <a:rPr lang="en-US" sz="2400" dirty="0" err="1"/>
              <a:t>url</a:t>
            </a:r>
            <a:r>
              <a:rPr lang="en-US" sz="2400" dirty="0"/>
              <a:t>.</a:t>
            </a:r>
          </a:p>
          <a:p>
            <a:pPr marL="45720" indent="0">
              <a:buNone/>
            </a:pPr>
            <a:r>
              <a:rPr lang="en-US" sz="2400" dirty="0"/>
              <a:t>http://43.204.30.166/robots.txt</a:t>
            </a:r>
          </a:p>
          <a:p>
            <a:pPr marL="45720" indent="0">
              <a:buNone/>
            </a:pPr>
            <a:endParaRPr lang="en-US" dirty="0"/>
          </a:p>
        </p:txBody>
      </p:sp>
      <p:pic>
        <p:nvPicPr>
          <p:cNvPr id="5" name="Picture 4">
            <a:extLst>
              <a:ext uri="{FF2B5EF4-FFF2-40B4-BE49-F238E27FC236}">
                <a16:creationId xmlns:a16="http://schemas.microsoft.com/office/drawing/2014/main" id="{F35775BD-DACD-5B0B-6227-F387371F5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420" y="3039037"/>
            <a:ext cx="5891132" cy="20090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7092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5102-4301-BA44-59C4-0341040023D0}"/>
              </a:ext>
            </a:extLst>
          </p:cNvPr>
          <p:cNvSpPr>
            <a:spLocks noGrp="1"/>
          </p:cNvSpPr>
          <p:nvPr>
            <p:ph type="title"/>
          </p:nvPr>
        </p:nvSpPr>
        <p:spPr>
          <a:xfrm>
            <a:off x="1143000" y="609600"/>
            <a:ext cx="9875520" cy="779929"/>
          </a:xfrm>
        </p:spPr>
        <p:txBody>
          <a:bodyPr/>
          <a:lstStyle/>
          <a:p>
            <a:r>
              <a:rPr lang="en-US" dirty="0"/>
              <a:t>Observation</a:t>
            </a:r>
          </a:p>
        </p:txBody>
      </p:sp>
      <p:sp>
        <p:nvSpPr>
          <p:cNvPr id="3" name="Content Placeholder 2">
            <a:extLst>
              <a:ext uri="{FF2B5EF4-FFF2-40B4-BE49-F238E27FC236}">
                <a16:creationId xmlns:a16="http://schemas.microsoft.com/office/drawing/2014/main" id="{DF577865-F13D-C10B-72D1-D040F7D14F8C}"/>
              </a:ext>
            </a:extLst>
          </p:cNvPr>
          <p:cNvSpPr>
            <a:spLocks noGrp="1"/>
          </p:cNvSpPr>
          <p:nvPr>
            <p:ph idx="1"/>
          </p:nvPr>
        </p:nvSpPr>
        <p:spPr>
          <a:xfrm>
            <a:off x="1140351" y="1546412"/>
            <a:ext cx="9872871" cy="4038600"/>
          </a:xfrm>
        </p:spPr>
        <p:txBody>
          <a:bodyPr/>
          <a:lstStyle/>
          <a:p>
            <a:r>
              <a:rPr lang="en-US" dirty="0"/>
              <a:t>We add a single quote at the end of the </a:t>
            </a:r>
            <a:r>
              <a:rPr lang="en-US" dirty="0" err="1"/>
              <a:t>url</a:t>
            </a:r>
            <a:r>
              <a:rPr lang="en-US" dirty="0"/>
              <a:t> (In GET parameter)</a:t>
            </a:r>
          </a:p>
          <a:p>
            <a:pPr marL="45720" indent="0">
              <a:buNone/>
            </a:pPr>
            <a:r>
              <a:rPr lang="en-US" dirty="0"/>
              <a:t>http://65.2.179.27/</a:t>
            </a:r>
            <a:r>
              <a:rPr lang="en-US" dirty="0" err="1"/>
              <a:t>products.php?cat</a:t>
            </a:r>
            <a:r>
              <a:rPr lang="en-US" dirty="0"/>
              <a:t>=1’ and we found an </a:t>
            </a:r>
            <a:r>
              <a:rPr lang="en-US" dirty="0" err="1"/>
              <a:t>sql</a:t>
            </a:r>
            <a:r>
              <a:rPr lang="en-US" dirty="0"/>
              <a:t> error.</a:t>
            </a:r>
          </a:p>
          <a:p>
            <a:pPr marL="45720" indent="0">
              <a:buNone/>
            </a:pPr>
            <a:endParaRPr lang="en-US" dirty="0"/>
          </a:p>
        </p:txBody>
      </p:sp>
      <p:pic>
        <p:nvPicPr>
          <p:cNvPr id="5" name="Picture 4">
            <a:extLst>
              <a:ext uri="{FF2B5EF4-FFF2-40B4-BE49-F238E27FC236}">
                <a16:creationId xmlns:a16="http://schemas.microsoft.com/office/drawing/2014/main" id="{60338230-E45A-7BAF-7A02-94CC34A5F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85" y="3303912"/>
            <a:ext cx="10888029" cy="10840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98823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982CA-6489-9C53-FEC5-5F639BA01E92}"/>
              </a:ext>
            </a:extLst>
          </p:cNvPr>
          <p:cNvSpPr>
            <a:spLocks noGrp="1"/>
          </p:cNvSpPr>
          <p:nvPr>
            <p:ph type="title"/>
          </p:nvPr>
        </p:nvSpPr>
        <p:spPr>
          <a:xfrm>
            <a:off x="1140351" y="609600"/>
            <a:ext cx="9875520" cy="654424"/>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62F76401-B412-56D1-28C7-6738863639E4}"/>
              </a:ext>
            </a:extLst>
          </p:cNvPr>
          <p:cNvSpPr>
            <a:spLocks noGrp="1"/>
          </p:cNvSpPr>
          <p:nvPr>
            <p:ph idx="1"/>
          </p:nvPr>
        </p:nvSpPr>
        <p:spPr>
          <a:xfrm>
            <a:off x="1140351" y="1402976"/>
            <a:ext cx="9872871" cy="4038600"/>
          </a:xfrm>
        </p:spPr>
        <p:txBody>
          <a:bodyPr/>
          <a:lstStyle/>
          <a:p>
            <a:r>
              <a:rPr lang="en-US" sz="2000" dirty="0"/>
              <a:t>Add userlist.txt at the end of the </a:t>
            </a:r>
            <a:r>
              <a:rPr lang="en-US" sz="2000" dirty="0" err="1"/>
              <a:t>url</a:t>
            </a:r>
            <a:r>
              <a:rPr lang="en-US" sz="2000" dirty="0"/>
              <a:t>.</a:t>
            </a:r>
          </a:p>
          <a:p>
            <a:pPr marL="45720" indent="0">
              <a:buNone/>
            </a:pPr>
            <a:r>
              <a:rPr lang="en-US" sz="2000" dirty="0"/>
              <a:t>http://43.204.30.166/userlist.txt</a:t>
            </a:r>
          </a:p>
          <a:p>
            <a:pPr marL="45720" indent="0">
              <a:buNone/>
            </a:pPr>
            <a:endParaRPr lang="en-US" dirty="0"/>
          </a:p>
        </p:txBody>
      </p:sp>
      <p:pic>
        <p:nvPicPr>
          <p:cNvPr id="5" name="Picture 4">
            <a:extLst>
              <a:ext uri="{FF2B5EF4-FFF2-40B4-BE49-F238E27FC236}">
                <a16:creationId xmlns:a16="http://schemas.microsoft.com/office/drawing/2014/main" id="{AFFFF4DE-0A48-3F9C-6E9A-4537E08C2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9922" y="2805954"/>
            <a:ext cx="6234793" cy="21222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33830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39B5-B742-15C9-369E-F45CBB173B9C}"/>
              </a:ext>
            </a:extLst>
          </p:cNvPr>
          <p:cNvSpPr>
            <a:spLocks noGrp="1"/>
          </p:cNvSpPr>
          <p:nvPr>
            <p:ph type="title"/>
          </p:nvPr>
        </p:nvSpPr>
        <p:spPr>
          <a:xfrm>
            <a:off x="1143000" y="609600"/>
            <a:ext cx="9875520" cy="609600"/>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501448DA-243B-FBA5-F38A-91E300513EB3}"/>
              </a:ext>
            </a:extLst>
          </p:cNvPr>
          <p:cNvSpPr>
            <a:spLocks noGrp="1"/>
          </p:cNvSpPr>
          <p:nvPr>
            <p:ph idx="1"/>
          </p:nvPr>
        </p:nvSpPr>
        <p:spPr>
          <a:xfrm>
            <a:off x="1140351" y="1409700"/>
            <a:ext cx="9872871" cy="4038600"/>
          </a:xfrm>
        </p:spPr>
        <p:txBody>
          <a:bodyPr/>
          <a:lstStyle/>
          <a:p>
            <a:r>
              <a:rPr lang="en-US" sz="2400" dirty="0"/>
              <a:t>Add </a:t>
            </a:r>
            <a:r>
              <a:rPr lang="en-US" sz="2400" dirty="0" err="1"/>
              <a:t>composer.json</a:t>
            </a:r>
            <a:r>
              <a:rPr lang="en-US" sz="2400" dirty="0"/>
              <a:t> at the end of the </a:t>
            </a:r>
            <a:r>
              <a:rPr lang="en-US" sz="2400" dirty="0" err="1"/>
              <a:t>url</a:t>
            </a:r>
            <a:r>
              <a:rPr lang="en-US" sz="2400" dirty="0"/>
              <a:t>.</a:t>
            </a:r>
          </a:p>
          <a:p>
            <a:pPr marL="45720" indent="0">
              <a:buNone/>
            </a:pPr>
            <a:r>
              <a:rPr lang="en-US" sz="2400" dirty="0"/>
              <a:t>http://43.204.30.166/composer.json</a:t>
            </a:r>
          </a:p>
          <a:p>
            <a:pPr marL="45720" indent="0">
              <a:buNone/>
            </a:pPr>
            <a:endParaRPr lang="en-US" dirty="0"/>
          </a:p>
        </p:txBody>
      </p:sp>
      <p:pic>
        <p:nvPicPr>
          <p:cNvPr id="5" name="Picture 4">
            <a:extLst>
              <a:ext uri="{FF2B5EF4-FFF2-40B4-BE49-F238E27FC236}">
                <a16:creationId xmlns:a16="http://schemas.microsoft.com/office/drawing/2014/main" id="{FB2964EF-5FB6-DE9A-2EEA-5E7FA042B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807" y="2605777"/>
            <a:ext cx="4854361" cy="30330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25885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F37B-485A-FA78-5B85-E5A0207AB28E}"/>
              </a:ext>
            </a:extLst>
          </p:cNvPr>
          <p:cNvSpPr>
            <a:spLocks noGrp="1"/>
          </p:cNvSpPr>
          <p:nvPr>
            <p:ph type="title"/>
          </p:nvPr>
        </p:nvSpPr>
        <p:spPr>
          <a:xfrm>
            <a:off x="1143000" y="609600"/>
            <a:ext cx="9875520" cy="618565"/>
          </a:xfrm>
        </p:spPr>
        <p:txBody>
          <a:bodyPr>
            <a:normAutofit fontScale="90000"/>
          </a:bodyPr>
          <a:lstStyle/>
          <a:p>
            <a:r>
              <a:rPr lang="en-US" dirty="0"/>
              <a:t>Business Impact - Low</a:t>
            </a:r>
          </a:p>
        </p:txBody>
      </p:sp>
      <p:sp>
        <p:nvSpPr>
          <p:cNvPr id="3" name="Content Placeholder 2">
            <a:extLst>
              <a:ext uri="{FF2B5EF4-FFF2-40B4-BE49-F238E27FC236}">
                <a16:creationId xmlns:a16="http://schemas.microsoft.com/office/drawing/2014/main" id="{DBC51E0C-8F37-0571-D238-B324D14AA0F7}"/>
              </a:ext>
            </a:extLst>
          </p:cNvPr>
          <p:cNvSpPr>
            <a:spLocks noGrp="1"/>
          </p:cNvSpPr>
          <p:nvPr>
            <p:ph idx="1"/>
          </p:nvPr>
        </p:nvSpPr>
        <p:spPr>
          <a:xfrm>
            <a:off x="1143000" y="1499347"/>
            <a:ext cx="9872871" cy="4038600"/>
          </a:xfrm>
        </p:spPr>
        <p:txBody>
          <a:bodyPr/>
          <a:lstStyle/>
          <a:p>
            <a:r>
              <a:rPr lang="en-US" dirty="0"/>
              <a:t>It doesn’t affect the organization much but an attacker will be able to gain maximum information about the organization and later on he will use it against the org.</a:t>
            </a:r>
          </a:p>
        </p:txBody>
      </p:sp>
    </p:spTree>
    <p:extLst>
      <p:ext uri="{BB962C8B-B14F-4D97-AF65-F5344CB8AC3E}">
        <p14:creationId xmlns:p14="http://schemas.microsoft.com/office/powerpoint/2010/main" val="42362207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F5AD-AA2F-1C20-1D6E-E51EEC06E43C}"/>
              </a:ext>
            </a:extLst>
          </p:cNvPr>
          <p:cNvSpPr>
            <a:spLocks noGrp="1"/>
          </p:cNvSpPr>
          <p:nvPr>
            <p:ph type="title"/>
          </p:nvPr>
        </p:nvSpPr>
        <p:spPr>
          <a:xfrm>
            <a:off x="1143000" y="609600"/>
            <a:ext cx="9875520" cy="609600"/>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DDC5ABD5-BE5B-B83F-5E03-089F95B56572}"/>
              </a:ext>
            </a:extLst>
          </p:cNvPr>
          <p:cNvSpPr>
            <a:spLocks noGrp="1"/>
          </p:cNvSpPr>
          <p:nvPr>
            <p:ph idx="1"/>
          </p:nvPr>
        </p:nvSpPr>
        <p:spPr>
          <a:xfrm>
            <a:off x="1140351" y="1447799"/>
            <a:ext cx="9872871" cy="4961965"/>
          </a:xfrm>
        </p:spPr>
        <p:txBody>
          <a:bodyPr>
            <a:normAutofit/>
          </a:bodyPr>
          <a:lstStyle/>
          <a:p>
            <a:pPr algn="l">
              <a:buFont typeface="Arial" panose="020B0604020202020204" pitchFamily="34" charset="0"/>
              <a:buChar char="•"/>
            </a:pPr>
            <a:r>
              <a:rPr lang="en-US" sz="2000" b="0" i="0" dirty="0">
                <a:effectLst/>
              </a:rPr>
              <a:t>A minimal platform without any unnecessary features, components, documentation, and samples. Remove or do not install unused features and frameworks.</a:t>
            </a:r>
          </a:p>
          <a:p>
            <a:pPr algn="l">
              <a:buFont typeface="Arial" panose="020B0604020202020204" pitchFamily="34" charset="0"/>
              <a:buChar char="•"/>
            </a:pPr>
            <a:r>
              <a:rPr lang="en-US" sz="2000" b="0" i="0" dirty="0">
                <a:effectLst/>
              </a:rPr>
              <a:t>A task to review and update the configurations appropriate to all security notes, updates, and patches as part of the patch management process. Review cloud storage permissions (e.g., S3 bucket permissions).</a:t>
            </a:r>
          </a:p>
          <a:p>
            <a:pPr algn="l">
              <a:buFont typeface="Arial" panose="020B0604020202020204" pitchFamily="34" charset="0"/>
              <a:buChar char="•"/>
            </a:pPr>
            <a:r>
              <a:rPr lang="en-US" sz="2000" b="0" i="0" dirty="0">
                <a:effectLst/>
              </a:rPr>
              <a:t>A segmented application architecture provides effective and secure separation between components or tenants, with segmentation, containerization, or cloud security groups (ACLs).</a:t>
            </a:r>
          </a:p>
          <a:p>
            <a:pPr algn="l">
              <a:buFont typeface="Arial" panose="020B0604020202020204" pitchFamily="34" charset="0"/>
              <a:buChar char="•"/>
            </a:pPr>
            <a:r>
              <a:rPr lang="en-US" sz="2000" b="0" i="0" dirty="0">
                <a:effectLst/>
              </a:rPr>
              <a:t>Sending security directives to clients, e.g., Security Headers.</a:t>
            </a:r>
          </a:p>
          <a:p>
            <a:pPr algn="l">
              <a:buFont typeface="Arial" panose="020B0604020202020204" pitchFamily="34" charset="0"/>
              <a:buChar char="•"/>
            </a:pPr>
            <a:r>
              <a:rPr lang="en-US" sz="2000" b="0" i="0" dirty="0">
                <a:effectLst/>
              </a:rPr>
              <a:t>An automated process to verify the effectiveness of the configurations and settings in all environments.</a:t>
            </a:r>
          </a:p>
          <a:p>
            <a:pPr marL="45720" indent="0">
              <a:buNone/>
            </a:pPr>
            <a:endParaRPr lang="en-US" dirty="0"/>
          </a:p>
        </p:txBody>
      </p:sp>
    </p:spTree>
    <p:extLst>
      <p:ext uri="{BB962C8B-B14F-4D97-AF65-F5344CB8AC3E}">
        <p14:creationId xmlns:p14="http://schemas.microsoft.com/office/powerpoint/2010/main" val="5815070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782A9-D229-2388-CC4B-914032453D61}"/>
              </a:ext>
            </a:extLst>
          </p:cNvPr>
          <p:cNvSpPr>
            <a:spLocks noGrp="1"/>
          </p:cNvSpPr>
          <p:nvPr>
            <p:ph type="title"/>
          </p:nvPr>
        </p:nvSpPr>
        <p:spPr>
          <a:xfrm>
            <a:off x="1143000" y="609600"/>
            <a:ext cx="9875520" cy="744071"/>
          </a:xfrm>
        </p:spPr>
        <p:txBody>
          <a:bodyPr/>
          <a:lstStyle/>
          <a:p>
            <a:r>
              <a:rPr lang="en-US" dirty="0"/>
              <a:t>References</a:t>
            </a:r>
          </a:p>
        </p:txBody>
      </p:sp>
      <p:sp>
        <p:nvSpPr>
          <p:cNvPr id="3" name="Content Placeholder 2">
            <a:extLst>
              <a:ext uri="{FF2B5EF4-FFF2-40B4-BE49-F238E27FC236}">
                <a16:creationId xmlns:a16="http://schemas.microsoft.com/office/drawing/2014/main" id="{5EBDF370-6BD3-04DE-6A4D-619350E65AD5}"/>
              </a:ext>
            </a:extLst>
          </p:cNvPr>
          <p:cNvSpPr>
            <a:spLocks noGrp="1"/>
          </p:cNvSpPr>
          <p:nvPr>
            <p:ph idx="1"/>
          </p:nvPr>
        </p:nvSpPr>
        <p:spPr>
          <a:xfrm>
            <a:off x="1159564" y="1698811"/>
            <a:ext cx="9872871" cy="4038600"/>
          </a:xfrm>
        </p:spPr>
        <p:txBody>
          <a:bodyPr/>
          <a:lstStyle/>
          <a:p>
            <a:r>
              <a:rPr lang="en-US" dirty="0">
                <a:hlinkClick r:id="rId2"/>
              </a:rPr>
              <a:t>https://owasp.org/Top10/A05_2021-Security_Misconfiguration/</a:t>
            </a:r>
            <a:endParaRPr lang="en-US" dirty="0"/>
          </a:p>
          <a:p>
            <a:r>
              <a:rPr lang="en-US" dirty="0">
                <a:hlinkClick r:id="rId3"/>
              </a:rPr>
              <a:t>https://www.indusface.com/blog/owasp-security-misconfiguration/</a:t>
            </a:r>
            <a:endParaRPr lang="en-US" dirty="0"/>
          </a:p>
          <a:p>
            <a:pPr marL="45720" indent="0">
              <a:buNone/>
            </a:pPr>
            <a:endParaRPr lang="en-US" dirty="0"/>
          </a:p>
        </p:txBody>
      </p:sp>
    </p:spTree>
    <p:extLst>
      <p:ext uri="{BB962C8B-B14F-4D97-AF65-F5344CB8AC3E}">
        <p14:creationId xmlns:p14="http://schemas.microsoft.com/office/powerpoint/2010/main" val="48901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5374-1E7C-3109-B2FE-1D6036C9EBEE}"/>
              </a:ext>
            </a:extLst>
          </p:cNvPr>
          <p:cNvSpPr>
            <a:spLocks noGrp="1"/>
          </p:cNvSpPr>
          <p:nvPr>
            <p:ph type="title"/>
          </p:nvPr>
        </p:nvSpPr>
        <p:spPr>
          <a:xfrm>
            <a:off x="1143000" y="609600"/>
            <a:ext cx="9875520" cy="645459"/>
          </a:xfrm>
        </p:spPr>
        <p:txBody>
          <a:bodyPr>
            <a:normAutofit fontScale="90000"/>
          </a:bodyPr>
          <a:lstStyle/>
          <a:p>
            <a:r>
              <a:rPr lang="en-US" dirty="0"/>
              <a:t>12. Remote File Inclusion</a:t>
            </a:r>
          </a:p>
        </p:txBody>
      </p:sp>
      <p:graphicFrame>
        <p:nvGraphicFramePr>
          <p:cNvPr id="4" name="Table 8">
            <a:extLst>
              <a:ext uri="{FF2B5EF4-FFF2-40B4-BE49-F238E27FC236}">
                <a16:creationId xmlns:a16="http://schemas.microsoft.com/office/drawing/2014/main" id="{423EAF09-4DD9-A580-2C46-D98312AF3BE0}"/>
              </a:ext>
            </a:extLst>
          </p:cNvPr>
          <p:cNvGraphicFramePr>
            <a:graphicFrameLocks/>
          </p:cNvGraphicFramePr>
          <p:nvPr>
            <p:extLst>
              <p:ext uri="{D42A27DB-BD31-4B8C-83A1-F6EECF244321}">
                <p14:modId xmlns:p14="http://schemas.microsoft.com/office/powerpoint/2010/main" val="2981140887"/>
              </p:ext>
            </p:extLst>
          </p:nvPr>
        </p:nvGraphicFramePr>
        <p:xfrm>
          <a:off x="1140350" y="1715097"/>
          <a:ext cx="9872663" cy="370840"/>
        </p:xfrm>
        <a:graphic>
          <a:graphicData uri="http://schemas.openxmlformats.org/drawingml/2006/table">
            <a:tbl>
              <a:tblPr firstRow="1" bandRow="1">
                <a:tableStyleId>{00A15C55-8517-42AA-B614-E9B94910E393}</a:tableStyleId>
              </a:tblPr>
              <a:tblGrid>
                <a:gridCol w="9872663">
                  <a:extLst>
                    <a:ext uri="{9D8B030D-6E8A-4147-A177-3AD203B41FA5}">
                      <a16:colId xmlns:a16="http://schemas.microsoft.com/office/drawing/2014/main" val="361220842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907744"/>
                  </a:ext>
                </a:extLst>
              </a:tr>
            </a:tbl>
          </a:graphicData>
        </a:graphic>
      </p:graphicFrame>
      <p:graphicFrame>
        <p:nvGraphicFramePr>
          <p:cNvPr id="5" name="Table 9">
            <a:extLst>
              <a:ext uri="{FF2B5EF4-FFF2-40B4-BE49-F238E27FC236}">
                <a16:creationId xmlns:a16="http://schemas.microsoft.com/office/drawing/2014/main" id="{918B2C09-0CA2-B2FD-A6AF-F18B48FF31AC}"/>
              </a:ext>
            </a:extLst>
          </p:cNvPr>
          <p:cNvGraphicFramePr>
            <a:graphicFrameLocks noGrp="1"/>
          </p:cNvGraphicFramePr>
          <p:nvPr>
            <p:extLst>
              <p:ext uri="{D42A27DB-BD31-4B8C-83A1-F6EECF244321}">
                <p14:modId xmlns:p14="http://schemas.microsoft.com/office/powerpoint/2010/main" val="1329271683"/>
              </p:ext>
            </p:extLst>
          </p:nvPr>
        </p:nvGraphicFramePr>
        <p:xfrm>
          <a:off x="1140350" y="2085937"/>
          <a:ext cx="9872664" cy="3022302"/>
        </p:xfrm>
        <a:graphic>
          <a:graphicData uri="http://schemas.openxmlformats.org/drawingml/2006/table">
            <a:tbl>
              <a:tblPr firstRow="1" bandRow="1">
                <a:tableStyleId>{5C22544A-7EE6-4342-B048-85BDC9FD1C3A}</a:tableStyleId>
              </a:tblPr>
              <a:tblGrid>
                <a:gridCol w="2003613">
                  <a:extLst>
                    <a:ext uri="{9D8B030D-6E8A-4147-A177-3AD203B41FA5}">
                      <a16:colId xmlns:a16="http://schemas.microsoft.com/office/drawing/2014/main" val="1639948417"/>
                    </a:ext>
                  </a:extLst>
                </a:gridCol>
                <a:gridCol w="7869051">
                  <a:extLst>
                    <a:ext uri="{9D8B030D-6E8A-4147-A177-3AD203B41FA5}">
                      <a16:colId xmlns:a16="http://schemas.microsoft.com/office/drawing/2014/main" val="3026100425"/>
                    </a:ext>
                  </a:extLst>
                </a:gridCol>
              </a:tblGrid>
              <a:tr h="3022302">
                <a:tc>
                  <a:txBody>
                    <a:bodyPr/>
                    <a:lstStyle/>
                    <a:p>
                      <a:pPr algn="ctr"/>
                      <a:endParaRPr lang="en-US" dirty="0"/>
                    </a:p>
                    <a:p>
                      <a:pPr algn="ctr"/>
                      <a:endParaRPr lang="en-US" dirty="0"/>
                    </a:p>
                    <a:p>
                      <a:pPr algn="ctr"/>
                      <a:endParaRPr lang="en-US" dirty="0"/>
                    </a:p>
                    <a:p>
                      <a:pPr algn="ctr"/>
                      <a:endParaRPr lang="en-US" dirty="0"/>
                    </a:p>
                    <a:p>
                      <a:pPr algn="ctr"/>
                      <a:r>
                        <a:rPr lang="en-US" dirty="0"/>
                        <a:t>Remote File Inclusion</a:t>
                      </a:r>
                    </a:p>
                    <a:p>
                      <a:pPr algn="ctr"/>
                      <a:r>
                        <a:rPr lang="en-US" dirty="0"/>
                        <a:t>(Critical)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Calibri"/>
                          <a:ea typeface="Calibri"/>
                          <a:cs typeface="Calibri"/>
                          <a:sym typeface="Calibri"/>
                        </a:rPr>
                        <a:t>Below given URL is vulnerable to remote file inclusion.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Affected URL :</a:t>
                      </a:r>
                      <a:endParaRPr lang="en-US" sz="1800" b="0" i="0" u="none" strike="noStrik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i="0" u="none" strike="noStrike" dirty="0">
                          <a:solidFill>
                            <a:schemeClr val="dk1"/>
                          </a:solidFill>
                          <a:latin typeface="Calibri"/>
                          <a:ea typeface="Calibri"/>
                          <a:cs typeface="Calibri"/>
                          <a:sym typeface="Calibri"/>
                        </a:rPr>
                        <a:t>http://3.110.31.57/?includelang=lang/en.php</a:t>
                      </a: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lang="en-US" sz="18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US" sz="1800" b="1" dirty="0">
                          <a:solidFill>
                            <a:schemeClr val="dk1"/>
                          </a:solidFill>
                          <a:latin typeface="Calibri"/>
                          <a:ea typeface="Calibri"/>
                          <a:cs typeface="Calibri"/>
                          <a:sym typeface="Calibri"/>
                        </a:rPr>
                        <a:t>Affected parameter :</a:t>
                      </a:r>
                      <a:endParaRPr lang="en-US" sz="1800" b="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300"/>
                        <a:buFont typeface="Arial"/>
                        <a:buChar char="•"/>
                      </a:pPr>
                      <a:r>
                        <a:rPr lang="en-US" sz="1800" b="0" dirty="0">
                          <a:solidFill>
                            <a:schemeClr val="dk1"/>
                          </a:solidFill>
                          <a:latin typeface="Calibri"/>
                          <a:ea typeface="Calibri"/>
                          <a:cs typeface="Calibri"/>
                          <a:sym typeface="Calibri"/>
                        </a:rPr>
                        <a:t>lang=</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421507"/>
                  </a:ext>
                </a:extLst>
              </a:tr>
            </a:tbl>
          </a:graphicData>
        </a:graphic>
      </p:graphicFrame>
    </p:spTree>
    <p:extLst>
      <p:ext uri="{BB962C8B-B14F-4D97-AF65-F5344CB8AC3E}">
        <p14:creationId xmlns:p14="http://schemas.microsoft.com/office/powerpoint/2010/main" val="27212136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404C-3BBE-0229-F567-9499A657E031}"/>
              </a:ext>
            </a:extLst>
          </p:cNvPr>
          <p:cNvSpPr>
            <a:spLocks noGrp="1"/>
          </p:cNvSpPr>
          <p:nvPr>
            <p:ph type="title"/>
          </p:nvPr>
        </p:nvSpPr>
        <p:spPr>
          <a:xfrm>
            <a:off x="1143000" y="609600"/>
            <a:ext cx="9875520" cy="573741"/>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1F26F6C4-A9E6-49F0-F3BF-559C1DA714B8}"/>
              </a:ext>
            </a:extLst>
          </p:cNvPr>
          <p:cNvSpPr>
            <a:spLocks noGrp="1"/>
          </p:cNvSpPr>
          <p:nvPr>
            <p:ph idx="1"/>
          </p:nvPr>
        </p:nvSpPr>
        <p:spPr>
          <a:xfrm>
            <a:off x="1140351" y="1313329"/>
            <a:ext cx="9872871" cy="4038600"/>
          </a:xfrm>
        </p:spPr>
        <p:txBody>
          <a:bodyPr/>
          <a:lstStyle/>
          <a:p>
            <a:r>
              <a:rPr lang="en-US" dirty="0"/>
              <a:t>First to the select language option and then select any one language. Now, you will be redirected to this </a:t>
            </a:r>
            <a:r>
              <a:rPr lang="en-US" dirty="0" err="1"/>
              <a:t>url</a:t>
            </a:r>
            <a:r>
              <a:rPr lang="en-US" dirty="0"/>
              <a:t> - </a:t>
            </a:r>
            <a:r>
              <a:rPr lang="en-US" sz="2400" b="0" i="0" u="none" strike="noStrike" dirty="0">
                <a:solidFill>
                  <a:schemeClr val="dk1"/>
                </a:solidFill>
                <a:latin typeface="Calibri"/>
                <a:ea typeface="Calibri"/>
                <a:cs typeface="Calibri"/>
                <a:sym typeface="Calibri"/>
              </a:rPr>
              <a:t>http://3.110.31.57/?includelang=lang/en.php</a:t>
            </a:r>
            <a:endParaRPr lang="en-US" sz="2400" b="1" dirty="0">
              <a:solidFill>
                <a:schemeClr val="dk1"/>
              </a:solidFill>
              <a:latin typeface="Calibri"/>
              <a:ea typeface="Calibri"/>
              <a:cs typeface="Calibri"/>
              <a:sym typeface="Calibri"/>
            </a:endParaRPr>
          </a:p>
          <a:p>
            <a:pPr marL="45720" indent="0">
              <a:buNone/>
            </a:pPr>
            <a:endParaRPr lang="en-US" dirty="0"/>
          </a:p>
        </p:txBody>
      </p:sp>
      <p:pic>
        <p:nvPicPr>
          <p:cNvPr id="5" name="Picture 4">
            <a:extLst>
              <a:ext uri="{FF2B5EF4-FFF2-40B4-BE49-F238E27FC236}">
                <a16:creationId xmlns:a16="http://schemas.microsoft.com/office/drawing/2014/main" id="{6B2E7449-3BC8-C043-66BA-3CD59B850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664" y="2570070"/>
            <a:ext cx="7666671" cy="27818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73083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6382E-9067-891A-41D6-4EC1D94C73B0}"/>
              </a:ext>
            </a:extLst>
          </p:cNvPr>
          <p:cNvSpPr>
            <a:spLocks noGrp="1"/>
          </p:cNvSpPr>
          <p:nvPr>
            <p:ph type="title"/>
          </p:nvPr>
        </p:nvSpPr>
        <p:spPr>
          <a:xfrm>
            <a:off x="1143000" y="609600"/>
            <a:ext cx="9875520" cy="510988"/>
          </a:xfrm>
        </p:spPr>
        <p:txBody>
          <a:bodyPr>
            <a:normAutofit fontScale="90000"/>
          </a:bodyPr>
          <a:lstStyle/>
          <a:p>
            <a:r>
              <a:rPr lang="en-US" dirty="0"/>
              <a:t>Proof of Concept (PoC)</a:t>
            </a:r>
          </a:p>
        </p:txBody>
      </p:sp>
      <p:sp>
        <p:nvSpPr>
          <p:cNvPr id="3" name="Content Placeholder 2">
            <a:extLst>
              <a:ext uri="{FF2B5EF4-FFF2-40B4-BE49-F238E27FC236}">
                <a16:creationId xmlns:a16="http://schemas.microsoft.com/office/drawing/2014/main" id="{D133789D-3BA6-E575-E25E-6647FF2CA5B5}"/>
              </a:ext>
            </a:extLst>
          </p:cNvPr>
          <p:cNvSpPr>
            <a:spLocks noGrp="1"/>
          </p:cNvSpPr>
          <p:nvPr>
            <p:ph idx="1"/>
          </p:nvPr>
        </p:nvSpPr>
        <p:spPr>
          <a:xfrm>
            <a:off x="1143000" y="1120588"/>
            <a:ext cx="9872871" cy="4038600"/>
          </a:xfrm>
        </p:spPr>
        <p:txBody>
          <a:bodyPr/>
          <a:lstStyle/>
          <a:p>
            <a:r>
              <a:rPr lang="en-US" sz="1800" dirty="0"/>
              <a:t>Now, an attacker can change the </a:t>
            </a:r>
            <a:r>
              <a:rPr lang="en-US" sz="1800" dirty="0" err="1"/>
              <a:t>url</a:t>
            </a:r>
            <a:r>
              <a:rPr lang="en-US" sz="1800" dirty="0"/>
              <a:t> from lang= (shell link).</a:t>
            </a:r>
          </a:p>
          <a:p>
            <a:pPr marL="45720" indent="0">
              <a:buNone/>
            </a:pPr>
            <a:r>
              <a:rPr lang="en-US" sz="1800" dirty="0"/>
              <a:t>http://3.110.31.57/?includelang=https://www.google.co.in/</a:t>
            </a:r>
          </a:p>
          <a:p>
            <a:pPr marL="45720" indent="0">
              <a:buNone/>
            </a:pPr>
            <a:endParaRPr lang="en-US" dirty="0"/>
          </a:p>
        </p:txBody>
      </p:sp>
      <p:pic>
        <p:nvPicPr>
          <p:cNvPr id="5" name="Picture 4">
            <a:extLst>
              <a:ext uri="{FF2B5EF4-FFF2-40B4-BE49-F238E27FC236}">
                <a16:creationId xmlns:a16="http://schemas.microsoft.com/office/drawing/2014/main" id="{E51A07E9-42A4-BB62-6C08-A4257C8FFDBD}"/>
              </a:ext>
            </a:extLst>
          </p:cNvPr>
          <p:cNvPicPr>
            <a:picLocks noChangeAspect="1"/>
          </p:cNvPicPr>
          <p:nvPr/>
        </p:nvPicPr>
        <p:blipFill rotWithShape="1">
          <a:blip r:embed="rId2">
            <a:extLst>
              <a:ext uri="{28A0092B-C50C-407E-A947-70E740481C1C}">
                <a14:useLocalDpi xmlns:a14="http://schemas.microsoft.com/office/drawing/2010/main" val="0"/>
              </a:ext>
            </a:extLst>
          </a:blip>
          <a:srcRect l="15758" r="10738" b="11401"/>
          <a:stretch/>
        </p:blipFill>
        <p:spPr>
          <a:xfrm>
            <a:off x="1819836" y="1935257"/>
            <a:ext cx="8794377" cy="45372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246870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20E6C-81A3-72D6-9507-1AB4E24DA095}"/>
              </a:ext>
            </a:extLst>
          </p:cNvPr>
          <p:cNvSpPr>
            <a:spLocks noGrp="1"/>
          </p:cNvSpPr>
          <p:nvPr>
            <p:ph type="title"/>
          </p:nvPr>
        </p:nvSpPr>
        <p:spPr>
          <a:xfrm>
            <a:off x="1143000" y="609600"/>
            <a:ext cx="9875520" cy="618565"/>
          </a:xfrm>
        </p:spPr>
        <p:txBody>
          <a:bodyPr>
            <a:normAutofit fontScale="90000"/>
          </a:bodyPr>
          <a:lstStyle/>
          <a:p>
            <a:r>
              <a:rPr lang="en-US" dirty="0"/>
              <a:t>Business Impact – Very High</a:t>
            </a:r>
          </a:p>
        </p:txBody>
      </p:sp>
      <p:sp>
        <p:nvSpPr>
          <p:cNvPr id="3" name="Content Placeholder 2">
            <a:extLst>
              <a:ext uri="{FF2B5EF4-FFF2-40B4-BE49-F238E27FC236}">
                <a16:creationId xmlns:a16="http://schemas.microsoft.com/office/drawing/2014/main" id="{71B4C47C-3CC3-3951-F5B0-140C033AAC93}"/>
              </a:ext>
            </a:extLst>
          </p:cNvPr>
          <p:cNvSpPr>
            <a:spLocks noGrp="1"/>
          </p:cNvSpPr>
          <p:nvPr>
            <p:ph idx="1"/>
          </p:nvPr>
        </p:nvSpPr>
        <p:spPr>
          <a:xfrm>
            <a:off x="1143000" y="1633818"/>
            <a:ext cx="9872871" cy="4038600"/>
          </a:xfrm>
        </p:spPr>
        <p:txBody>
          <a:bodyPr/>
          <a:lstStyle/>
          <a:p>
            <a:r>
              <a:rPr lang="en-US" b="0" i="0" dirty="0">
                <a:effectLst/>
                <a:ea typeface="Roboto" panose="02000000000000000000" pitchFamily="2" charset="0"/>
                <a:cs typeface="Roboto" panose="02000000000000000000" pitchFamily="2" charset="0"/>
              </a:rPr>
              <a:t>Information theft</a:t>
            </a:r>
          </a:p>
          <a:p>
            <a:r>
              <a:rPr lang="en-US" dirty="0">
                <a:ea typeface="Roboto" panose="02000000000000000000" pitchFamily="2" charset="0"/>
                <a:cs typeface="Roboto" panose="02000000000000000000" pitchFamily="2" charset="0"/>
              </a:rPr>
              <a:t>C</a:t>
            </a:r>
            <a:r>
              <a:rPr lang="en-US" b="0" i="0" u="none" strike="noStrike" dirty="0">
                <a:effectLst/>
                <a:ea typeface="Roboto" panose="02000000000000000000" pitchFamily="2" charset="0"/>
                <a:cs typeface="Roboto" panose="02000000000000000000" pitchFamily="2" charset="0"/>
              </a:rPr>
              <a:t>ompromised</a:t>
            </a:r>
            <a:r>
              <a:rPr lang="en-US" b="0" i="0" dirty="0">
                <a:effectLst/>
                <a:ea typeface="Roboto" panose="02000000000000000000" pitchFamily="2" charset="0"/>
                <a:cs typeface="Roboto" panose="02000000000000000000" pitchFamily="2" charset="0"/>
              </a:rPr>
              <a:t> servers</a:t>
            </a:r>
          </a:p>
          <a:p>
            <a:r>
              <a:rPr lang="en-US" dirty="0">
                <a:ea typeface="Roboto" panose="02000000000000000000" pitchFamily="2" charset="0"/>
                <a:cs typeface="Roboto" panose="02000000000000000000" pitchFamily="2" charset="0"/>
              </a:rPr>
              <a:t>S</a:t>
            </a:r>
            <a:r>
              <a:rPr lang="en-US" b="0" i="0" dirty="0">
                <a:effectLst/>
                <a:ea typeface="Roboto" panose="02000000000000000000" pitchFamily="2" charset="0"/>
                <a:cs typeface="Roboto" panose="02000000000000000000" pitchFamily="2" charset="0"/>
              </a:rPr>
              <a:t>ite </a:t>
            </a:r>
            <a:r>
              <a:rPr lang="en-US" b="0" i="0" u="none" strike="noStrike" dirty="0">
                <a:effectLst/>
                <a:ea typeface="Roboto" panose="02000000000000000000" pitchFamily="2" charset="0"/>
                <a:cs typeface="Roboto" panose="02000000000000000000" pitchFamily="2" charset="0"/>
              </a:rPr>
              <a:t>takeover</a:t>
            </a:r>
            <a:r>
              <a:rPr lang="en-US" b="0" i="0" dirty="0">
                <a:effectLst/>
                <a:ea typeface="Roboto" panose="02000000000000000000" pitchFamily="2" charset="0"/>
                <a:cs typeface="Roboto" panose="02000000000000000000" pitchFamily="2" charset="0"/>
              </a:rPr>
              <a:t> that allows for content modification.</a:t>
            </a:r>
          </a:p>
          <a:p>
            <a:r>
              <a:rPr lang="en-US" dirty="0">
                <a:ea typeface="Roboto" panose="02000000000000000000" pitchFamily="2" charset="0"/>
                <a:cs typeface="Roboto" panose="02000000000000000000" pitchFamily="2" charset="0"/>
              </a:rPr>
              <a:t>Malicious File uploads</a:t>
            </a:r>
          </a:p>
        </p:txBody>
      </p:sp>
    </p:spTree>
    <p:extLst>
      <p:ext uri="{BB962C8B-B14F-4D97-AF65-F5344CB8AC3E}">
        <p14:creationId xmlns:p14="http://schemas.microsoft.com/office/powerpoint/2010/main" val="33679738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B550-8DA3-2EBD-FBA7-8DC966EF77F4}"/>
              </a:ext>
            </a:extLst>
          </p:cNvPr>
          <p:cNvSpPr>
            <a:spLocks noGrp="1"/>
          </p:cNvSpPr>
          <p:nvPr>
            <p:ph type="title"/>
          </p:nvPr>
        </p:nvSpPr>
        <p:spPr>
          <a:xfrm>
            <a:off x="1143000" y="609600"/>
            <a:ext cx="9875520" cy="636494"/>
          </a:xfrm>
        </p:spPr>
        <p:txBody>
          <a:bodyPr>
            <a:normAutofit fontScale="90000"/>
          </a:bodyPr>
          <a:lstStyle/>
          <a:p>
            <a:r>
              <a:rPr lang="en-US" dirty="0"/>
              <a:t>Recommendation</a:t>
            </a:r>
          </a:p>
        </p:txBody>
      </p:sp>
      <p:sp>
        <p:nvSpPr>
          <p:cNvPr id="3" name="Content Placeholder 2">
            <a:extLst>
              <a:ext uri="{FF2B5EF4-FFF2-40B4-BE49-F238E27FC236}">
                <a16:creationId xmlns:a16="http://schemas.microsoft.com/office/drawing/2014/main" id="{FF5879B2-6B27-B1DE-427E-2DCD9239617D}"/>
              </a:ext>
            </a:extLst>
          </p:cNvPr>
          <p:cNvSpPr>
            <a:spLocks noGrp="1"/>
          </p:cNvSpPr>
          <p:nvPr>
            <p:ph idx="1"/>
          </p:nvPr>
        </p:nvSpPr>
        <p:spPr>
          <a:xfrm>
            <a:off x="1143000" y="1517277"/>
            <a:ext cx="9872871" cy="4038600"/>
          </a:xfrm>
        </p:spPr>
        <p:txBody>
          <a:bodyPr/>
          <a:lstStyle/>
          <a:p>
            <a:pPr algn="l">
              <a:buFont typeface="Arial" panose="020B0604020202020204" pitchFamily="34" charset="0"/>
              <a:buChar char="•"/>
            </a:pPr>
            <a:r>
              <a:rPr lang="en-US" dirty="0">
                <a:effectLst/>
                <a:ea typeface="Roboto" panose="02000000000000000000" pitchFamily="2" charset="0"/>
                <a:cs typeface="Roboto" panose="02000000000000000000" pitchFamily="2" charset="0"/>
              </a:rPr>
              <a:t>Never use arbitrary input data in a literal file include request</a:t>
            </a:r>
          </a:p>
          <a:p>
            <a:pPr algn="l">
              <a:buFont typeface="Arial" panose="020B0604020202020204" pitchFamily="34" charset="0"/>
              <a:buChar char="•"/>
            </a:pPr>
            <a:r>
              <a:rPr lang="en-US" dirty="0">
                <a:effectLst/>
                <a:ea typeface="Roboto" panose="02000000000000000000" pitchFamily="2" charset="0"/>
                <a:cs typeface="Roboto" panose="02000000000000000000" pitchFamily="2" charset="0"/>
              </a:rPr>
              <a:t>Use a filter to thoroughly scrub input parameters against possible file inclusions</a:t>
            </a:r>
          </a:p>
          <a:p>
            <a:pPr algn="l">
              <a:buFont typeface="Arial" panose="020B0604020202020204" pitchFamily="34" charset="0"/>
              <a:buChar char="•"/>
            </a:pPr>
            <a:r>
              <a:rPr lang="en-US" dirty="0">
                <a:effectLst/>
                <a:ea typeface="Roboto" panose="02000000000000000000" pitchFamily="2" charset="0"/>
                <a:cs typeface="Roboto" panose="02000000000000000000" pitchFamily="2" charset="0"/>
              </a:rPr>
              <a:t>Build a dynamic whitelist</a:t>
            </a:r>
          </a:p>
          <a:p>
            <a:pPr marL="45720" indent="0">
              <a:buNone/>
            </a:pPr>
            <a:endParaRPr lang="en-US" dirty="0"/>
          </a:p>
        </p:txBody>
      </p:sp>
    </p:spTree>
    <p:extLst>
      <p:ext uri="{BB962C8B-B14F-4D97-AF65-F5344CB8AC3E}">
        <p14:creationId xmlns:p14="http://schemas.microsoft.com/office/powerpoint/2010/main" val="3470227462"/>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docProps/app.xml><?xml version="1.0" encoding="utf-8"?>
<Properties xmlns="http://schemas.openxmlformats.org/officeDocument/2006/extended-properties" xmlns:vt="http://schemas.openxmlformats.org/officeDocument/2006/docPropsVTypes">
  <Template>TM03457444[[fn=Basis]]</Template>
  <TotalTime>618</TotalTime>
  <Words>6277</Words>
  <Application>Microsoft Office PowerPoint</Application>
  <PresentationFormat>Widescreen</PresentationFormat>
  <Paragraphs>886</Paragraphs>
  <Slides>165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165</vt:i4>
      </vt:variant>
    </vt:vector>
  </HeadingPairs>
  <TitlesOfParts>
    <vt:vector size="173" baseType="lpstr">
      <vt:lpstr>Arial</vt:lpstr>
      <vt:lpstr>Arial MT</vt:lpstr>
      <vt:lpstr>Calibri</vt:lpstr>
      <vt:lpstr>Corbel</vt:lpstr>
      <vt:lpstr>Nunito</vt:lpstr>
      <vt:lpstr>Roboto</vt:lpstr>
      <vt:lpstr>Times New Roman</vt:lpstr>
      <vt:lpstr>Basis</vt:lpstr>
      <vt:lpstr>Final Project web application</vt:lpstr>
      <vt:lpstr>Security Status – Extremely Vulnerable</vt:lpstr>
      <vt:lpstr>Vulnerability Statistics</vt:lpstr>
      <vt:lpstr>Vulnerabilities:</vt:lpstr>
      <vt:lpstr>Vulnerabilities:</vt:lpstr>
      <vt:lpstr>Vulnerabilities:</vt:lpstr>
      <vt:lpstr>1. SQL INJECTION</vt:lpstr>
      <vt:lpstr>1. SQL Injection</vt:lpstr>
      <vt:lpstr>Observation</vt:lpstr>
      <vt:lpstr>Observation</vt:lpstr>
      <vt:lpstr>Proof of Concept (PoC)</vt:lpstr>
      <vt:lpstr>Business Impact – Extremely High</vt:lpstr>
      <vt:lpstr>Recommendation</vt:lpstr>
      <vt:lpstr>References</vt:lpstr>
      <vt:lpstr>2. Reflected Cross Site Scripting (XSS)</vt:lpstr>
      <vt:lpstr>Observation</vt:lpstr>
      <vt:lpstr>Proof of Concept (PoC)</vt:lpstr>
      <vt:lpstr>3. Stored Cross Site Scripting (XSS)</vt:lpstr>
      <vt:lpstr>Observation</vt:lpstr>
      <vt:lpstr>Proof of Concept (PoC)</vt:lpstr>
      <vt:lpstr>Proof of Concept (PoC)</vt:lpstr>
      <vt:lpstr>Business Impact - High</vt:lpstr>
      <vt:lpstr>Recommendation</vt:lpstr>
      <vt:lpstr>References</vt:lpstr>
      <vt:lpstr>4. Insecure Direct Object Reference (IDOR)</vt:lpstr>
      <vt:lpstr>4. Insecure Direct Object Reference (IDOR)</vt:lpstr>
      <vt:lpstr>Observation</vt:lpstr>
      <vt:lpstr>Proof of Concept (PoC)</vt:lpstr>
      <vt:lpstr>Proof of Concept (PoC)</vt:lpstr>
      <vt:lpstr>Proof of Concept (PoC)</vt:lpstr>
      <vt:lpstr>Proof of Concept (PoC)</vt:lpstr>
      <vt:lpstr>Business Impact – Very High</vt:lpstr>
      <vt:lpstr>Recommendation</vt:lpstr>
      <vt:lpstr>References</vt:lpstr>
      <vt:lpstr>5. Rate Limiting Flaw</vt:lpstr>
      <vt:lpstr>Observation</vt:lpstr>
      <vt:lpstr>Observation</vt:lpstr>
      <vt:lpstr>Proof of Concept (PoC)</vt:lpstr>
      <vt:lpstr>Proof of Concept (PoC)</vt:lpstr>
      <vt:lpstr>Proof of Concept (PoC)</vt:lpstr>
      <vt:lpstr>Proof of Concept (PoC)</vt:lpstr>
      <vt:lpstr>Business Impact – Very High</vt:lpstr>
      <vt:lpstr>Recommendation</vt:lpstr>
      <vt:lpstr>References</vt:lpstr>
      <vt:lpstr>6. Insecure File Uploads</vt:lpstr>
      <vt:lpstr>Observation</vt:lpstr>
      <vt:lpstr>Observation</vt:lpstr>
      <vt:lpstr>Proof of Concept (PoC)</vt:lpstr>
      <vt:lpstr>Proof of Concept (PoC)</vt:lpstr>
      <vt:lpstr>Business Impact – Extremely High</vt:lpstr>
      <vt:lpstr>Recommendation</vt:lpstr>
      <vt:lpstr>References</vt:lpstr>
      <vt:lpstr>7. Client Side Bypass Filter</vt:lpstr>
      <vt:lpstr>Observation</vt:lpstr>
      <vt:lpstr>Observation</vt:lpstr>
      <vt:lpstr>Proof of Concept (PoC)</vt:lpstr>
      <vt:lpstr>Observation</vt:lpstr>
      <vt:lpstr>Proof of Concept (PoC)</vt:lpstr>
      <vt:lpstr>Observation</vt:lpstr>
      <vt:lpstr>Proof of Concept (PoC)</vt:lpstr>
      <vt:lpstr>Business Impact - High</vt:lpstr>
      <vt:lpstr>Recommendation</vt:lpstr>
      <vt:lpstr>References</vt:lpstr>
      <vt:lpstr>8. Components with known vulnerability</vt:lpstr>
      <vt:lpstr>Observation</vt:lpstr>
      <vt:lpstr>Observation</vt:lpstr>
      <vt:lpstr>Proof of Concept (PoC) - CodoForum</vt:lpstr>
      <vt:lpstr>Proof of Concept (PoC) - Codoforum</vt:lpstr>
      <vt:lpstr>Proof of Concept (PoC) - WonderCMS</vt:lpstr>
      <vt:lpstr>Business Impact – Extremely High</vt:lpstr>
      <vt:lpstr>Recommendation</vt:lpstr>
      <vt:lpstr>References</vt:lpstr>
      <vt:lpstr>9. Default Admin Password</vt:lpstr>
      <vt:lpstr>Observation</vt:lpstr>
      <vt:lpstr>Observation</vt:lpstr>
      <vt:lpstr>Proof of Concept (PoC)</vt:lpstr>
      <vt:lpstr>Business Impact – Extremely High</vt:lpstr>
      <vt:lpstr>Recommendation</vt:lpstr>
      <vt:lpstr>References</vt:lpstr>
      <vt:lpstr>10. Descriptive Error Messages</vt:lpstr>
      <vt:lpstr>Observation </vt:lpstr>
      <vt:lpstr>Proof of Concept (PoC)</vt:lpstr>
      <vt:lpstr>Business Impact - Low</vt:lpstr>
      <vt:lpstr>Recommendation</vt:lpstr>
      <vt:lpstr>References</vt:lpstr>
      <vt:lpstr>11. Default Files Misconfiguration Flaw</vt:lpstr>
      <vt:lpstr>Proof of Concept (PoC)</vt:lpstr>
      <vt:lpstr>Proof of Concept (PoC)</vt:lpstr>
      <vt:lpstr>Proof of Concept (PoC)</vt:lpstr>
      <vt:lpstr>Proof of Concept (PoC)</vt:lpstr>
      <vt:lpstr>Proof of Concept (PoC)</vt:lpstr>
      <vt:lpstr>Business Impact - Low</vt:lpstr>
      <vt:lpstr>Recommendation</vt:lpstr>
      <vt:lpstr>References</vt:lpstr>
      <vt:lpstr>12. Remote File Inclusion</vt:lpstr>
      <vt:lpstr>Observation</vt:lpstr>
      <vt:lpstr>Proof of Concept (PoC)</vt:lpstr>
      <vt:lpstr>Business Impact – Very High</vt:lpstr>
      <vt:lpstr>Recommendation</vt:lpstr>
      <vt:lpstr>References</vt:lpstr>
      <vt:lpstr>13. Directory Listing</vt:lpstr>
      <vt:lpstr>Observation</vt:lpstr>
      <vt:lpstr>Proof of Concept (PoC)</vt:lpstr>
      <vt:lpstr>Observation</vt:lpstr>
      <vt:lpstr>Proof of Concept (PoC)</vt:lpstr>
      <vt:lpstr>Business Impact - High</vt:lpstr>
      <vt:lpstr>Recommendation</vt:lpstr>
      <vt:lpstr>References</vt:lpstr>
      <vt:lpstr>14. Personal Identifiable Information Leakage</vt:lpstr>
      <vt:lpstr>Observation</vt:lpstr>
      <vt:lpstr>Proof of Concept (PoC)</vt:lpstr>
      <vt:lpstr>Observation</vt:lpstr>
      <vt:lpstr>Proof of Concept (PoC)</vt:lpstr>
      <vt:lpstr>Proof of Concept (PoC)</vt:lpstr>
      <vt:lpstr>Business Impact - High</vt:lpstr>
      <vt:lpstr>Recommendation</vt:lpstr>
      <vt:lpstr>References</vt:lpstr>
      <vt:lpstr>15. Open Redirection</vt:lpstr>
      <vt:lpstr>Observation</vt:lpstr>
      <vt:lpstr>Observation</vt:lpstr>
      <vt:lpstr>Proof of Concept (PoC)</vt:lpstr>
      <vt:lpstr>Business Impact - High</vt:lpstr>
      <vt:lpstr>Recommendation</vt:lpstr>
      <vt:lpstr>References</vt:lpstr>
      <vt:lpstr>16. Burteforce Exploitation</vt:lpstr>
      <vt:lpstr>Observation</vt:lpstr>
      <vt:lpstr>Proof of Concept (PoC)</vt:lpstr>
      <vt:lpstr>Proof of Concept (PoC)</vt:lpstr>
      <vt:lpstr>Business Impact – Severe</vt:lpstr>
      <vt:lpstr>Recommendation</vt:lpstr>
      <vt:lpstr>References</vt:lpstr>
      <vt:lpstr>17. Command Execution Vulnerability</vt:lpstr>
      <vt:lpstr>Observation</vt:lpstr>
      <vt:lpstr>Observation</vt:lpstr>
      <vt:lpstr>Proof of Concept (PoC)</vt:lpstr>
      <vt:lpstr>Proof of Concept (PoC)</vt:lpstr>
      <vt:lpstr>Proof of Concept (PoC)</vt:lpstr>
      <vt:lpstr>Proof of Concept (PoC)</vt:lpstr>
      <vt:lpstr>Observation</vt:lpstr>
      <vt:lpstr>Proof of Concept (PoC)</vt:lpstr>
      <vt:lpstr>Business Impact – Extremely High</vt:lpstr>
      <vt:lpstr>Recommendation</vt:lpstr>
      <vt:lpstr>References</vt:lpstr>
      <vt:lpstr>18. Forced Browsing</vt:lpstr>
      <vt:lpstr>Observation</vt:lpstr>
      <vt:lpstr>Proof of Concept (PoC)</vt:lpstr>
      <vt:lpstr>Proof of Concept (PoC)</vt:lpstr>
      <vt:lpstr>Business Impact – Very High</vt:lpstr>
      <vt:lpstr>Recommendation</vt:lpstr>
      <vt:lpstr>References</vt:lpstr>
      <vt:lpstr>19. Seller Account Access</vt:lpstr>
      <vt:lpstr>Observation</vt:lpstr>
      <vt:lpstr>Observation</vt:lpstr>
      <vt:lpstr>Proof of Concept (PoC)</vt:lpstr>
      <vt:lpstr>Business Impact – Very High</vt:lpstr>
      <vt:lpstr>Recommendation</vt:lpstr>
      <vt:lpstr>References</vt:lpstr>
      <vt:lpstr>20. Cross Site Request Forgery</vt:lpstr>
      <vt:lpstr>Observation</vt:lpstr>
      <vt:lpstr>Proof of Concept (PoC)</vt:lpstr>
      <vt:lpstr>Proof of Concept (PoC)</vt:lpstr>
      <vt:lpstr>Business Impact - Severe</vt:lpstr>
      <vt:lpstr>Recommendation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web application</dc:title>
  <dc:creator>Ishan Patel</dc:creator>
  <cp:lastModifiedBy>Ishan Patel</cp:lastModifiedBy>
  <cp:revision>23</cp:revision>
  <dcterms:created xsi:type="dcterms:W3CDTF">2023-06-30T12:44:33Z</dcterms:created>
  <dcterms:modified xsi:type="dcterms:W3CDTF">2023-07-03T06:10:33Z</dcterms:modified>
</cp:coreProperties>
</file>